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lear Sans Bold" charset="1" panose="020B0803030202020304"/>
      <p:regular r:id="rId21"/>
    </p:embeddedFont>
    <p:embeddedFont>
      <p:font typeface="IBM Plex Sans Bold" charset="1" panose="020B0803050203000203"/>
      <p:regular r:id="rId22"/>
    </p:embeddedFont>
    <p:embeddedFont>
      <p:font typeface="IBM Plex Sans" charset="1" panose="020B050305020300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media/image14.png" Type="http://schemas.openxmlformats.org/officeDocument/2006/relationships/image"/><Relationship Id="rId9"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6.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9.png" Type="http://schemas.openxmlformats.org/officeDocument/2006/relationships/image"/><Relationship Id="rId27" Target="../media/image40.svg" Type="http://schemas.openxmlformats.org/officeDocument/2006/relationships/image"/><Relationship Id="rId28" Target="../media/image41.png" Type="http://schemas.openxmlformats.org/officeDocument/2006/relationships/image"/><Relationship Id="rId29" Target="../media/image42.sv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30" Target="../media/image43.png" Type="http://schemas.openxmlformats.org/officeDocument/2006/relationships/image"/><Relationship Id="rId31" Target="../media/image44.svg" Type="http://schemas.openxmlformats.org/officeDocument/2006/relationships/image"/><Relationship Id="rId32" Target="../media/image45.png" Type="http://schemas.openxmlformats.org/officeDocument/2006/relationships/image"/><Relationship Id="rId33" Target="../media/image46.svg" Type="http://schemas.openxmlformats.org/officeDocument/2006/relationships/image"/><Relationship Id="rId34" Target="../media/image47.png" Type="http://schemas.openxmlformats.org/officeDocument/2006/relationships/image"/><Relationship Id="rId35" Target="../media/image48.svg" Type="http://schemas.openxmlformats.org/officeDocument/2006/relationships/image"/><Relationship Id="rId36" Target="../media/image49.png" Type="http://schemas.openxmlformats.org/officeDocument/2006/relationships/image"/><Relationship Id="rId37" Target="../media/image50.svg" Type="http://schemas.openxmlformats.org/officeDocument/2006/relationships/image"/><Relationship Id="rId38" Target="../media/image51.png" Type="http://schemas.openxmlformats.org/officeDocument/2006/relationships/image"/><Relationship Id="rId39" Target="../media/image52.svg" Type="http://schemas.openxmlformats.org/officeDocument/2006/relationships/image"/><Relationship Id="rId4" Target="../media/image21.png" Type="http://schemas.openxmlformats.org/officeDocument/2006/relationships/image"/><Relationship Id="rId40" Target="../media/image53.png" Type="http://schemas.openxmlformats.org/officeDocument/2006/relationships/image"/><Relationship Id="rId41" Target="../media/image54.svg" Type="http://schemas.openxmlformats.org/officeDocument/2006/relationships/image"/><Relationship Id="rId42" Target="../media/image55.png" Type="http://schemas.openxmlformats.org/officeDocument/2006/relationships/image"/><Relationship Id="rId43" Target="../media/image56.svg" Type="http://schemas.openxmlformats.org/officeDocument/2006/relationships/image"/><Relationship Id="rId44" Target="../media/image57.png" Type="http://schemas.openxmlformats.org/officeDocument/2006/relationships/image"/><Relationship Id="rId45" Target="../media/image58.svg" Type="http://schemas.openxmlformats.org/officeDocument/2006/relationships/image"/><Relationship Id="rId46" Target="../media/image18.png" Type="http://schemas.openxmlformats.org/officeDocument/2006/relationships/image"/><Relationship Id="rId47" Target="../media/image19.svg" Type="http://schemas.openxmlformats.org/officeDocument/2006/relationships/image"/><Relationship Id="rId48" Target="../media/image59.png" Type="http://schemas.openxmlformats.org/officeDocument/2006/relationships/image"/><Relationship Id="rId49" Target="../media/image60.svg" Type="http://schemas.openxmlformats.org/officeDocument/2006/relationships/image"/><Relationship Id="rId5" Target="../media/image22.svg" Type="http://schemas.openxmlformats.org/officeDocument/2006/relationships/image"/><Relationship Id="rId50" Target="../media/image61.png" Type="http://schemas.openxmlformats.org/officeDocument/2006/relationships/image"/><Relationship Id="rId51" Target="../media/image62.svg" Type="http://schemas.openxmlformats.org/officeDocument/2006/relationships/image"/><Relationship Id="rId52" Target="../media/image63.png" Type="http://schemas.openxmlformats.org/officeDocument/2006/relationships/image"/><Relationship Id="rId53" Target="../media/image6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5.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11"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3078061" y="4306672"/>
            <a:ext cx="4426562" cy="44265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4850931" y="393694"/>
            <a:ext cx="4426562" cy="44265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7" id="7"/>
          <p:cNvGrpSpPr/>
          <p:nvPr/>
        </p:nvGrpSpPr>
        <p:grpSpPr>
          <a:xfrm rot="0">
            <a:off x="699142" y="6519953"/>
            <a:ext cx="4426580" cy="4426562"/>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666" t="0" r="-16666" b="0"/>
              </a:stretch>
            </a:blipFill>
          </p:spPr>
        </p:sp>
      </p:grpSp>
      <p:grpSp>
        <p:nvGrpSpPr>
          <p:cNvPr name="Group 9" id="9"/>
          <p:cNvGrpSpPr/>
          <p:nvPr/>
        </p:nvGrpSpPr>
        <p:grpSpPr>
          <a:xfrm rot="0">
            <a:off x="2746627" y="3510683"/>
            <a:ext cx="12794746" cy="4157861"/>
            <a:chOff x="0" y="0"/>
            <a:chExt cx="17059662" cy="5543815"/>
          </a:xfrm>
        </p:grpSpPr>
        <p:sp>
          <p:nvSpPr>
            <p:cNvPr name="TextBox 10" id="10"/>
            <p:cNvSpPr txBox="true"/>
            <p:nvPr/>
          </p:nvSpPr>
          <p:spPr>
            <a:xfrm rot="0">
              <a:off x="0" y="129099"/>
              <a:ext cx="17059662" cy="4219807"/>
            </a:xfrm>
            <a:prstGeom prst="rect">
              <a:avLst/>
            </a:prstGeom>
          </p:spPr>
          <p:txBody>
            <a:bodyPr anchor="t" rtlCol="false" tIns="0" lIns="0" bIns="0" rIns="0">
              <a:spAutoFit/>
            </a:bodyPr>
            <a:lstStyle/>
            <a:p>
              <a:pPr algn="ctr">
                <a:lnSpc>
                  <a:spcPts val="12162"/>
                </a:lnSpc>
              </a:pPr>
              <a:r>
                <a:rPr lang="en-US" sz="11261" spc="-337">
                  <a:solidFill>
                    <a:srgbClr val="1B1B1B"/>
                  </a:solidFill>
                  <a:latin typeface="Clear Sans Bold"/>
                </a:rPr>
                <a:t>BÁO CÁO TÀI CHÍNH</a:t>
              </a:r>
            </a:p>
            <a:p>
              <a:pPr algn="ctr">
                <a:lnSpc>
                  <a:spcPts val="12162"/>
                </a:lnSpc>
              </a:pPr>
              <a:r>
                <a:rPr lang="en-US" sz="11261" spc="-337">
                  <a:solidFill>
                    <a:srgbClr val="1B1B1B"/>
                  </a:solidFill>
                  <a:latin typeface="Clear Sans Bold"/>
                </a:rPr>
                <a:t>NĂM 2025</a:t>
              </a:r>
            </a:p>
          </p:txBody>
        </p:sp>
        <p:sp>
          <p:nvSpPr>
            <p:cNvPr name="TextBox 11" id="11"/>
            <p:cNvSpPr txBox="true"/>
            <p:nvPr/>
          </p:nvSpPr>
          <p:spPr>
            <a:xfrm rot="0">
              <a:off x="4202669" y="4974643"/>
              <a:ext cx="8654324" cy="569172"/>
            </a:xfrm>
            <a:prstGeom prst="rect">
              <a:avLst/>
            </a:prstGeom>
          </p:spPr>
          <p:txBody>
            <a:bodyPr anchor="t" rtlCol="false" tIns="0" lIns="0" bIns="0" rIns="0">
              <a:spAutoFit/>
            </a:bodyPr>
            <a:lstStyle/>
            <a:p>
              <a:pPr algn="ctr">
                <a:lnSpc>
                  <a:spcPts val="3640"/>
                </a:lnSpc>
              </a:pPr>
              <a:r>
                <a:rPr lang="en-US" sz="2600">
                  <a:solidFill>
                    <a:srgbClr val="1B1B1B"/>
                  </a:solidFill>
                  <a:latin typeface="IBM Plex Sans Bold"/>
                </a:rPr>
                <a:t>Báo cáo thường niên bởi Phi Yến</a:t>
              </a:r>
            </a:p>
          </p:txBody>
        </p:sp>
      </p:grpSp>
      <p:sp>
        <p:nvSpPr>
          <p:cNvPr name="TextBox 12" id="12"/>
          <p:cNvSpPr txBox="true"/>
          <p:nvPr/>
        </p:nvSpPr>
        <p:spPr>
          <a:xfrm rot="0">
            <a:off x="6015914" y="1208693"/>
            <a:ext cx="6256172" cy="414655"/>
          </a:xfrm>
          <a:prstGeom prst="rect">
            <a:avLst/>
          </a:prstGeom>
        </p:spPr>
        <p:txBody>
          <a:bodyPr anchor="t" rtlCol="false" tIns="0" lIns="0" bIns="0" rIns="0">
            <a:spAutoFit/>
          </a:bodyPr>
          <a:lstStyle/>
          <a:p>
            <a:pPr algn="ctr">
              <a:lnSpc>
                <a:spcPts val="3394"/>
              </a:lnSpc>
            </a:pPr>
            <a:r>
              <a:rPr lang="en-US" sz="2424">
                <a:solidFill>
                  <a:srgbClr val="1B1B1B"/>
                </a:solidFill>
                <a:latin typeface="IBM Plex Sans Bold"/>
              </a:rPr>
              <a:t>LÂM THANH PHONG VÀ ĐỐI TÁC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652082"/>
            <a:ext cx="2277583" cy="22775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4" id="4"/>
          <p:cNvGrpSpPr/>
          <p:nvPr/>
        </p:nvGrpSpPr>
        <p:grpSpPr>
          <a:xfrm rot="0">
            <a:off x="1915861" y="4790873"/>
            <a:ext cx="3473231" cy="4467427"/>
            <a:chOff x="0" y="0"/>
            <a:chExt cx="4630975" cy="5956569"/>
          </a:xfrm>
        </p:grpSpPr>
        <p:sp>
          <p:nvSpPr>
            <p:cNvPr name="TextBox 5" id="5"/>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2"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3"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6" id="6"/>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7" id="7"/>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Điều hành</a:t>
              </a:r>
            </a:p>
          </p:txBody>
        </p:sp>
        <p:sp>
          <p:nvSpPr>
            <p:cNvPr name="TextBox 8" id="8"/>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9" id="9"/>
          <p:cNvGrpSpPr/>
          <p:nvPr/>
        </p:nvGrpSpPr>
        <p:grpSpPr>
          <a:xfrm rot="0">
            <a:off x="6842141" y="3652082"/>
            <a:ext cx="2277583" cy="227758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1" id="11"/>
          <p:cNvGrpSpPr/>
          <p:nvPr/>
        </p:nvGrpSpPr>
        <p:grpSpPr>
          <a:xfrm rot="0">
            <a:off x="7729302" y="4790873"/>
            <a:ext cx="3473231" cy="4467427"/>
            <a:chOff x="0" y="0"/>
            <a:chExt cx="4630975" cy="5956569"/>
          </a:xfrm>
        </p:grpSpPr>
        <p:sp>
          <p:nvSpPr>
            <p:cNvPr name="TextBox 12" id="12"/>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5"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6"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3" id="13"/>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4" id="14"/>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Đầu tư</a:t>
              </a:r>
            </a:p>
          </p:txBody>
        </p:sp>
        <p:sp>
          <p:nvSpPr>
            <p:cNvPr name="TextBox 15" id="15"/>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grpSp>
        <p:nvGrpSpPr>
          <p:cNvPr name="Group 16" id="16"/>
          <p:cNvGrpSpPr/>
          <p:nvPr/>
        </p:nvGrpSpPr>
        <p:grpSpPr>
          <a:xfrm rot="0">
            <a:off x="12351876" y="3652082"/>
            <a:ext cx="2277583" cy="227758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8" id="18"/>
          <p:cNvGrpSpPr/>
          <p:nvPr/>
        </p:nvGrpSpPr>
        <p:grpSpPr>
          <a:xfrm rot="0">
            <a:off x="13239037" y="4790873"/>
            <a:ext cx="3473231" cy="4467427"/>
            <a:chOff x="0" y="0"/>
            <a:chExt cx="4630975" cy="5956569"/>
          </a:xfrm>
        </p:grpSpPr>
        <p:sp>
          <p:nvSpPr>
            <p:cNvPr name="TextBox 19" id="1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8"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9"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0" id="2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1" id="2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Tài chính</a:t>
              </a:r>
            </a:p>
          </p:txBody>
        </p:sp>
        <p:sp>
          <p:nvSpPr>
            <p:cNvPr name="TextBox 22" id="2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0" tooltip="https://docs.google.com/spreadsheets/d/1DUF2isFWsqVSYhbaACYtbgcLi_YjDqpE3GLQIVgkKQg/edit#gid=69851113"/>
                </a:rPr>
                <a:t>(+25% so với kỳ trước)</a:t>
              </a:r>
            </a:p>
          </p:txBody>
        </p:sp>
      </p:grpSp>
      <p:grpSp>
        <p:nvGrpSpPr>
          <p:cNvPr name="Group 23" id="23"/>
          <p:cNvGrpSpPr/>
          <p:nvPr/>
        </p:nvGrpSpPr>
        <p:grpSpPr>
          <a:xfrm rot="0">
            <a:off x="1028700" y="1053185"/>
            <a:ext cx="14185859" cy="1862701"/>
            <a:chOff x="0" y="0"/>
            <a:chExt cx="18914479" cy="2483601"/>
          </a:xfrm>
        </p:grpSpPr>
        <p:sp>
          <p:nvSpPr>
            <p:cNvPr name="TextBox 24" id="24"/>
            <p:cNvSpPr txBox="true"/>
            <p:nvPr/>
          </p:nvSpPr>
          <p:spPr>
            <a:xfrm rot="0">
              <a:off x="0" y="-9525"/>
              <a:ext cx="18914479"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Báo cáo Lưu chuyển Tiền tệ</a:t>
              </a:r>
            </a:p>
          </p:txBody>
        </p:sp>
        <p:sp>
          <p:nvSpPr>
            <p:cNvPr name="TextBox 25" id="25"/>
            <p:cNvSpPr txBox="true"/>
            <p:nvPr/>
          </p:nvSpPr>
          <p:spPr>
            <a:xfrm rot="0">
              <a:off x="0" y="1937077"/>
              <a:ext cx="113701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339667"/>
          </a:xfrm>
          <a:prstGeom prst="rect">
            <a:avLst/>
          </a:prstGeom>
          <a:solidFill>
            <a:srgbClr val="F8FF78"/>
          </a:solidFill>
        </p:spPr>
      </p:sp>
      <p:pic>
        <p:nvPicPr>
          <p:cNvPr name="Picture 3" id="3"/>
          <p:cNvPicPr>
            <a:picLocks noChangeAspect="true"/>
          </p:cNvPicPr>
          <p:nvPr/>
        </p:nvPicPr>
        <p:blipFill>
          <a:blip r:embed="rId2"/>
          <a:stretch>
            <a:fillRect/>
          </a:stretch>
        </p:blipFill>
        <p:spPr>
          <a:xfrm rot="0">
            <a:off x="1116509" y="2734538"/>
            <a:ext cx="4885558" cy="4629707"/>
          </a:xfrm>
          <a:prstGeom prst="rect">
            <a:avLst/>
          </a:prstGeom>
        </p:spPr>
      </p:pic>
      <p:pic>
        <p:nvPicPr>
          <p:cNvPr name="Picture 4" id="4"/>
          <p:cNvPicPr>
            <a:picLocks noChangeAspect="true"/>
          </p:cNvPicPr>
          <p:nvPr/>
        </p:nvPicPr>
        <p:blipFill>
          <a:blip r:embed="rId3"/>
          <a:stretch>
            <a:fillRect/>
          </a:stretch>
        </p:blipFill>
        <p:spPr>
          <a:xfrm rot="0">
            <a:off x="6701221" y="2734538"/>
            <a:ext cx="4885558" cy="4629707"/>
          </a:xfrm>
          <a:prstGeom prst="rect">
            <a:avLst/>
          </a:prstGeom>
        </p:spPr>
      </p:pic>
      <p:pic>
        <p:nvPicPr>
          <p:cNvPr name="Picture 5" id="5"/>
          <p:cNvPicPr>
            <a:picLocks noChangeAspect="true"/>
          </p:cNvPicPr>
          <p:nvPr/>
        </p:nvPicPr>
        <p:blipFill>
          <a:blip r:embed="rId4"/>
          <a:stretch>
            <a:fillRect/>
          </a:stretch>
        </p:blipFill>
        <p:spPr>
          <a:xfrm rot="0">
            <a:off x="12285933" y="2734538"/>
            <a:ext cx="4885558" cy="4629707"/>
          </a:xfrm>
          <a:prstGeom prst="rect">
            <a:avLst/>
          </a:prstGeom>
        </p:spPr>
      </p:pic>
      <p:grpSp>
        <p:nvGrpSpPr>
          <p:cNvPr name="Group 6" id="6"/>
          <p:cNvGrpSpPr/>
          <p:nvPr/>
        </p:nvGrpSpPr>
        <p:grpSpPr>
          <a:xfrm rot="0">
            <a:off x="1028700" y="7320680"/>
            <a:ext cx="5061176" cy="1949050"/>
            <a:chOff x="0" y="0"/>
            <a:chExt cx="6748235" cy="2598734"/>
          </a:xfrm>
        </p:grpSpPr>
        <p:sp>
          <p:nvSpPr>
            <p:cNvPr name="TextBox 7" id="7"/>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8" id="8"/>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Điều hành</a:t>
              </a:r>
            </a:p>
          </p:txBody>
        </p:sp>
        <p:sp>
          <p:nvSpPr>
            <p:cNvPr name="TextBox 9" id="9"/>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0" id="10"/>
          <p:cNvGrpSpPr/>
          <p:nvPr/>
        </p:nvGrpSpPr>
        <p:grpSpPr>
          <a:xfrm rot="0">
            <a:off x="6613412" y="7320680"/>
            <a:ext cx="5061176" cy="1949050"/>
            <a:chOff x="0" y="0"/>
            <a:chExt cx="6748235" cy="2598734"/>
          </a:xfrm>
        </p:grpSpPr>
        <p:sp>
          <p:nvSpPr>
            <p:cNvPr name="TextBox 11" id="11"/>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2" id="12"/>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Đầu tư</a:t>
              </a:r>
            </a:p>
          </p:txBody>
        </p:sp>
        <p:sp>
          <p:nvSpPr>
            <p:cNvPr name="TextBox 13" id="13"/>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6" tooltip="https://docs.google.com/spreadsheets/d/1DUF2isFWsqVSYhbaACYtbgcLi_YjDqpE3GLQIVgkKQg/edit#gid=69851113"/>
                </a:rPr>
                <a:t>(+25% so với kỳ trước)</a:t>
              </a:r>
            </a:p>
          </p:txBody>
        </p:sp>
      </p:grpSp>
      <p:grpSp>
        <p:nvGrpSpPr>
          <p:cNvPr name="Group 14" id="14"/>
          <p:cNvGrpSpPr/>
          <p:nvPr/>
        </p:nvGrpSpPr>
        <p:grpSpPr>
          <a:xfrm rot="0">
            <a:off x="12198124" y="7320680"/>
            <a:ext cx="5061176" cy="1949050"/>
            <a:chOff x="0" y="0"/>
            <a:chExt cx="6748235" cy="2598734"/>
          </a:xfrm>
        </p:grpSpPr>
        <p:sp>
          <p:nvSpPr>
            <p:cNvPr name="TextBox 15" id="1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6" id="1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Tài chính</a:t>
              </a:r>
            </a:p>
          </p:txBody>
        </p:sp>
        <p:sp>
          <p:nvSpPr>
            <p:cNvPr name="TextBox 17" id="1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sp>
        <p:nvSpPr>
          <p:cNvPr name="TextBox 18" id="18"/>
          <p:cNvSpPr txBox="true"/>
          <p:nvPr/>
        </p:nvSpPr>
        <p:spPr>
          <a:xfrm rot="0">
            <a:off x="1028700" y="1009650"/>
            <a:ext cx="8426081" cy="414655"/>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Lưu chuyển Tiền tệ</a:t>
            </a:r>
          </a:p>
        </p:txBody>
      </p:sp>
      <p:sp>
        <p:nvSpPr>
          <p:cNvPr name="TextBox 19" id="19"/>
          <p:cNvSpPr txBox="true"/>
          <p:nvPr/>
        </p:nvSpPr>
        <p:spPr>
          <a:xfrm rot="0">
            <a:off x="13729170" y="1000125"/>
            <a:ext cx="3530130" cy="406082"/>
          </a:xfrm>
          <a:prstGeom prst="rect">
            <a:avLst/>
          </a:prstGeom>
        </p:spPr>
        <p:txBody>
          <a:bodyPr anchor="t" rtlCol="false" tIns="0" lIns="0" bIns="0" rIns="0">
            <a:spAutoFit/>
          </a:bodyPr>
          <a:lstStyle/>
          <a:p>
            <a:pPr algn="r" marL="0" indent="0" lvl="0">
              <a:lnSpc>
                <a:spcPts val="3282"/>
              </a:lnSpc>
              <a:spcBef>
                <a:spcPct val="0"/>
              </a:spcBef>
            </a:pPr>
            <a:r>
              <a:rPr lang="en-US" sz="2525">
                <a:solidFill>
                  <a:srgbClr val="1B1B1B"/>
                </a:solidFill>
                <a:latin typeface="IBM Plex Sans Bold"/>
              </a:rPr>
              <a:t>Từ 1 tháng 1 năm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507068"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Cập nhật</a:t>
            </a:r>
          </a:p>
        </p:txBody>
      </p:sp>
      <p:grpSp>
        <p:nvGrpSpPr>
          <p:cNvPr name="Group 3" id="3"/>
          <p:cNvGrpSpPr/>
          <p:nvPr/>
        </p:nvGrpSpPr>
        <p:grpSpPr>
          <a:xfrm rot="0">
            <a:off x="7978156" y="3977656"/>
            <a:ext cx="2331687" cy="233168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1400837" y="4151171"/>
            <a:ext cx="5198293" cy="2123723"/>
            <a:chOff x="0" y="0"/>
            <a:chExt cx="6931057" cy="2831630"/>
          </a:xfrm>
        </p:grpSpPr>
        <p:sp>
          <p:nvSpPr>
            <p:cNvPr name="TextBox 6" id="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đang 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7" id="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3" tooltip="https://docs.google.com/spreadsheets/d/1DUF2isFWsqVSYhbaACYtbgcLi_YjDqpE3GLQIVgkKQg/edit#gid=69851113"/>
                </a:rPr>
                <a:t>kế hoạch và trình bày tất cả tại một chỗ.</a:t>
              </a:r>
            </a:p>
          </p:txBody>
        </p:sp>
      </p:grpSp>
      <p:grpSp>
        <p:nvGrpSpPr>
          <p:cNvPr name="Group 8" id="8"/>
          <p:cNvGrpSpPr/>
          <p:nvPr/>
        </p:nvGrpSpPr>
        <p:grpSpPr>
          <a:xfrm rot="0">
            <a:off x="7978156" y="6926613"/>
            <a:ext cx="2331687" cy="23316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0" id="10"/>
          <p:cNvGrpSpPr/>
          <p:nvPr/>
        </p:nvGrpSpPr>
        <p:grpSpPr>
          <a:xfrm rot="0">
            <a:off x="11400837" y="7100128"/>
            <a:ext cx="5198293" cy="2123723"/>
            <a:chOff x="0" y="0"/>
            <a:chExt cx="6931057" cy="2831630"/>
          </a:xfrm>
        </p:grpSpPr>
        <p:sp>
          <p:nvSpPr>
            <p:cNvPr name="TextBox 11" id="11"/>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bổ nhiệm Trần Nam làm Giám đốc Tài chính.</a:t>
              </a:r>
            </a:p>
          </p:txBody>
        </p:sp>
        <p:sp>
          <p:nvSpPr>
            <p:cNvPr name="TextBox 12" id="12"/>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5" tooltip="https://docs.google.com/spreadsheets/d/1DUF2isFWsqVSYhbaACYtbgcLi_YjDqpE3GLQIVgkKQg/edit#gid=69851113"/>
                </a:rPr>
                <a:t>kế hoạch và trình bày tất cả tại một chỗ.</a:t>
              </a:r>
            </a:p>
          </p:txBody>
        </p:sp>
      </p:grpSp>
      <p:grpSp>
        <p:nvGrpSpPr>
          <p:cNvPr name="Group 13" id="13"/>
          <p:cNvGrpSpPr/>
          <p:nvPr/>
        </p:nvGrpSpPr>
        <p:grpSpPr>
          <a:xfrm rot="0">
            <a:off x="7978156" y="1082056"/>
            <a:ext cx="2331687" cy="233168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11400837" y="1255571"/>
            <a:ext cx="5198293" cy="2123723"/>
            <a:chOff x="0" y="0"/>
            <a:chExt cx="6931057" cy="2831630"/>
          </a:xfrm>
        </p:grpSpPr>
        <p:sp>
          <p:nvSpPr>
            <p:cNvPr name="TextBox 16" id="1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mua lại Công ty</a:t>
              </a:r>
            </a:p>
            <a:p>
              <a:pPr algn="l" marL="0" indent="0" lvl="0">
                <a:lnSpc>
                  <a:spcPts val="3380"/>
                </a:lnSpc>
                <a:spcBef>
                  <a:spcPct val="0"/>
                </a:spcBef>
              </a:pPr>
              <a:r>
                <a:rPr lang="en-US" sz="2600">
                  <a:solidFill>
                    <a:srgbClr val="1B1B1B"/>
                  </a:solidFill>
                  <a:latin typeface="IBM Plex Sans Bold"/>
                </a:rPr>
                <a:t>An Nam và các đối tác.</a:t>
              </a:r>
            </a:p>
          </p:txBody>
        </p:sp>
        <p:sp>
          <p:nvSpPr>
            <p:cNvPr name="TextBox 17" id="1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7" tooltip="https://docs.google.com/spreadsheets/d/1DUF2isFWsqVSYhbaACYtbgcLi_YjDqpE3GLQIVgkKQg/edit#gid=69851113"/>
                </a:rPr>
                <a:t>kế hoạch và trình bày tất cả tại một chỗ.</a:t>
              </a:r>
            </a:p>
          </p:txBody>
        </p:sp>
      </p:grpSp>
      <p:sp>
        <p:nvSpPr>
          <p:cNvPr name="Freeform 18" id="18"/>
          <p:cNvSpPr/>
          <p:nvPr/>
        </p:nvSpPr>
        <p:spPr>
          <a:xfrm flipH="false" flipV="false" rot="0">
            <a:off x="8759852" y="4777512"/>
            <a:ext cx="768296" cy="731976"/>
          </a:xfrm>
          <a:custGeom>
            <a:avLst/>
            <a:gdLst/>
            <a:ahLst/>
            <a:cxnLst/>
            <a:rect r="r" b="b" t="t" l="l"/>
            <a:pathLst>
              <a:path h="731976" w="768296">
                <a:moveTo>
                  <a:pt x="0" y="0"/>
                </a:moveTo>
                <a:lnTo>
                  <a:pt x="768296" y="0"/>
                </a:lnTo>
                <a:lnTo>
                  <a:pt x="768296" y="731976"/>
                </a:lnTo>
                <a:lnTo>
                  <a:pt x="0" y="731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759852" y="7712499"/>
            <a:ext cx="768296" cy="759914"/>
          </a:xfrm>
          <a:custGeom>
            <a:avLst/>
            <a:gdLst/>
            <a:ahLst/>
            <a:cxnLst/>
            <a:rect r="r" b="b" t="t" l="l"/>
            <a:pathLst>
              <a:path h="759914" w="768296">
                <a:moveTo>
                  <a:pt x="0" y="0"/>
                </a:moveTo>
                <a:lnTo>
                  <a:pt x="768296" y="0"/>
                </a:lnTo>
                <a:lnTo>
                  <a:pt x="768296" y="759915"/>
                </a:lnTo>
                <a:lnTo>
                  <a:pt x="0" y="7599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8759852" y="1890992"/>
            <a:ext cx="768296" cy="713817"/>
          </a:xfrm>
          <a:custGeom>
            <a:avLst/>
            <a:gdLst/>
            <a:ahLst/>
            <a:cxnLst/>
            <a:rect r="r" b="b" t="t" l="l"/>
            <a:pathLst>
              <a:path h="713817" w="768296">
                <a:moveTo>
                  <a:pt x="0" y="0"/>
                </a:moveTo>
                <a:lnTo>
                  <a:pt x="768296" y="0"/>
                </a:lnTo>
                <a:lnTo>
                  <a:pt x="768296" y="713816"/>
                </a:lnTo>
                <a:lnTo>
                  <a:pt x="0" y="7138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grpSp>
        <p:nvGrpSpPr>
          <p:cNvPr name="Group 2" id="2"/>
          <p:cNvGrpSpPr/>
          <p:nvPr/>
        </p:nvGrpSpPr>
        <p:grpSpPr>
          <a:xfrm rot="0">
            <a:off x="12982715" y="1792225"/>
            <a:ext cx="5657850" cy="565785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1500277" y="3879910"/>
            <a:ext cx="5759023" cy="5011995"/>
            <a:chOff x="0" y="0"/>
            <a:chExt cx="7678697" cy="6682660"/>
          </a:xfrm>
        </p:grpSpPr>
        <p:sp>
          <p:nvSpPr>
            <p:cNvPr name="TextBox 5" id="5"/>
            <p:cNvSpPr txBox="true"/>
            <p:nvPr/>
          </p:nvSpPr>
          <p:spPr>
            <a:xfrm rot="0">
              <a:off x="0" y="72057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0912 3456 7890</a:t>
              </a:r>
            </a:p>
          </p:txBody>
        </p:sp>
        <p:sp>
          <p:nvSpPr>
            <p:cNvPr name="TextBox 6" id="6"/>
            <p:cNvSpPr txBox="true"/>
            <p:nvPr/>
          </p:nvSpPr>
          <p:spPr>
            <a:xfrm rot="0">
              <a:off x="0" y="-19050"/>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điện thoại</a:t>
              </a:r>
            </a:p>
          </p:txBody>
        </p:sp>
        <p:sp>
          <p:nvSpPr>
            <p:cNvPr name="TextBox 7" id="7"/>
            <p:cNvSpPr txBox="true"/>
            <p:nvPr/>
          </p:nvSpPr>
          <p:spPr>
            <a:xfrm rot="0">
              <a:off x="0" y="340655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xinchao@trangwebhay.vn</a:t>
              </a:r>
            </a:p>
          </p:txBody>
        </p:sp>
        <p:sp>
          <p:nvSpPr>
            <p:cNvPr name="TextBox 8" id="8"/>
            <p:cNvSpPr txBox="true"/>
            <p:nvPr/>
          </p:nvSpPr>
          <p:spPr>
            <a:xfrm rot="0">
              <a:off x="0" y="2666931"/>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Địa chỉ E-mail</a:t>
              </a:r>
            </a:p>
          </p:txBody>
        </p:sp>
        <p:sp>
          <p:nvSpPr>
            <p:cNvPr name="TextBox 9" id="9"/>
            <p:cNvSpPr txBox="true"/>
            <p:nvPr/>
          </p:nvSpPr>
          <p:spPr>
            <a:xfrm rot="0">
              <a:off x="0" y="6136137"/>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www.trangwebhay.vn</a:t>
              </a:r>
            </a:p>
          </p:txBody>
        </p:sp>
        <p:sp>
          <p:nvSpPr>
            <p:cNvPr name="TextBox 10" id="10"/>
            <p:cNvSpPr txBox="true"/>
            <p:nvPr/>
          </p:nvSpPr>
          <p:spPr>
            <a:xfrm rot="0">
              <a:off x="0" y="5396512"/>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Trang web</a:t>
              </a:r>
            </a:p>
          </p:txBody>
        </p:sp>
      </p:grpSp>
      <p:grpSp>
        <p:nvGrpSpPr>
          <p:cNvPr name="Group 11" id="11"/>
          <p:cNvGrpSpPr/>
          <p:nvPr/>
        </p:nvGrpSpPr>
        <p:grpSpPr>
          <a:xfrm rot="0">
            <a:off x="4161652" y="-2828925"/>
            <a:ext cx="5657850" cy="565785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p:nvPr/>
        </p:nvGrpSpPr>
        <p:grpSpPr>
          <a:xfrm rot="0">
            <a:off x="1028700" y="1028700"/>
            <a:ext cx="6779919" cy="2531815"/>
            <a:chOff x="0" y="0"/>
            <a:chExt cx="9039891" cy="3375753"/>
          </a:xfrm>
        </p:grpSpPr>
        <p:sp>
          <p:nvSpPr>
            <p:cNvPr name="TextBox 14" id="14"/>
            <p:cNvSpPr txBox="true"/>
            <p:nvPr/>
          </p:nvSpPr>
          <p:spPr>
            <a:xfrm rot="0">
              <a:off x="0" y="-9525"/>
              <a:ext cx="9039891"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Cảm ơn bạn!</a:t>
              </a:r>
            </a:p>
          </p:txBody>
        </p:sp>
        <p:sp>
          <p:nvSpPr>
            <p:cNvPr name="TextBox 15" id="15"/>
            <p:cNvSpPr txBox="true"/>
            <p:nvPr/>
          </p:nvSpPr>
          <p:spPr>
            <a:xfrm rot="0">
              <a:off x="0" y="2257729"/>
              <a:ext cx="7567422"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a:rPr>
                <a:t>Vui lòng liên hệ với chúng tôi nếu bạn có bất kỳ câu hỏi nào.</a:t>
              </a:r>
            </a:p>
          </p:txBody>
        </p:sp>
      </p:grpSp>
      <p:grpSp>
        <p:nvGrpSpPr>
          <p:cNvPr name="Group 16" id="16"/>
          <p:cNvGrpSpPr/>
          <p:nvPr/>
        </p:nvGrpSpPr>
        <p:grpSpPr>
          <a:xfrm rot="0">
            <a:off x="1767266" y="4945371"/>
            <a:ext cx="6156957" cy="6156933"/>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045" r="0" b="-48954"/>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059131"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Hãy sử dụng những biểu tượng và minh họa này trong Bản Thuyết Trình Canva của bạn. Thiết kế vui vẻ!</a:t>
            </a:r>
          </a:p>
        </p:txBody>
      </p:sp>
      <p:sp>
        <p:nvSpPr>
          <p:cNvPr name="Freeform 5" id="5"/>
          <p:cNvSpPr/>
          <p:nvPr/>
        </p:nvSpPr>
        <p:spPr>
          <a:xfrm flipH="false" flipV="false" rot="0">
            <a:off x="15976582" y="3151675"/>
            <a:ext cx="972352" cy="972352"/>
          </a:xfrm>
          <a:custGeom>
            <a:avLst/>
            <a:gdLst/>
            <a:ahLst/>
            <a:cxnLst/>
            <a:rect r="r" b="b" t="t" l="l"/>
            <a:pathLst>
              <a:path h="972352" w="972352">
                <a:moveTo>
                  <a:pt x="0" y="0"/>
                </a:moveTo>
                <a:lnTo>
                  <a:pt x="972352" y="0"/>
                </a:lnTo>
                <a:lnTo>
                  <a:pt x="972352" y="972351"/>
                </a:lnTo>
                <a:lnTo>
                  <a:pt x="0" y="972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05061" y="3007148"/>
            <a:ext cx="896331" cy="972352"/>
          </a:xfrm>
          <a:custGeom>
            <a:avLst/>
            <a:gdLst/>
            <a:ahLst/>
            <a:cxnLst/>
            <a:rect r="r" b="b" t="t" l="l"/>
            <a:pathLst>
              <a:path h="972352" w="896331">
                <a:moveTo>
                  <a:pt x="0" y="0"/>
                </a:moveTo>
                <a:lnTo>
                  <a:pt x="896331" y="0"/>
                </a:lnTo>
                <a:lnTo>
                  <a:pt x="896331" y="972352"/>
                </a:lnTo>
                <a:lnTo>
                  <a:pt x="0" y="972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85787" y="2981734"/>
            <a:ext cx="972352" cy="914010"/>
          </a:xfrm>
          <a:custGeom>
            <a:avLst/>
            <a:gdLst/>
            <a:ahLst/>
            <a:cxnLst/>
            <a:rect r="r" b="b" t="t" l="l"/>
            <a:pathLst>
              <a:path h="914010" w="972352">
                <a:moveTo>
                  <a:pt x="0" y="0"/>
                </a:moveTo>
                <a:lnTo>
                  <a:pt x="972352" y="0"/>
                </a:lnTo>
                <a:lnTo>
                  <a:pt x="972352" y="914011"/>
                </a:lnTo>
                <a:lnTo>
                  <a:pt x="0" y="914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765644" y="3099300"/>
            <a:ext cx="972352" cy="926386"/>
          </a:xfrm>
          <a:custGeom>
            <a:avLst/>
            <a:gdLst/>
            <a:ahLst/>
            <a:cxnLst/>
            <a:rect r="r" b="b" t="t" l="l"/>
            <a:pathLst>
              <a:path h="926386" w="972352">
                <a:moveTo>
                  <a:pt x="0" y="0"/>
                </a:moveTo>
                <a:lnTo>
                  <a:pt x="972352" y="0"/>
                </a:lnTo>
                <a:lnTo>
                  <a:pt x="972352" y="926386"/>
                </a:lnTo>
                <a:lnTo>
                  <a:pt x="0" y="926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923454" y="3012673"/>
            <a:ext cx="972352" cy="961744"/>
          </a:xfrm>
          <a:custGeom>
            <a:avLst/>
            <a:gdLst/>
            <a:ahLst/>
            <a:cxnLst/>
            <a:rect r="r" b="b" t="t" l="l"/>
            <a:pathLst>
              <a:path h="961744" w="972352">
                <a:moveTo>
                  <a:pt x="0" y="0"/>
                </a:moveTo>
                <a:lnTo>
                  <a:pt x="972351" y="0"/>
                </a:lnTo>
                <a:lnTo>
                  <a:pt x="972351" y="961744"/>
                </a:lnTo>
                <a:lnTo>
                  <a:pt x="0" y="9617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923454" y="1312869"/>
            <a:ext cx="972352" cy="862741"/>
          </a:xfrm>
          <a:custGeom>
            <a:avLst/>
            <a:gdLst/>
            <a:ahLst/>
            <a:cxnLst/>
            <a:rect r="r" b="b" t="t" l="l"/>
            <a:pathLst>
              <a:path h="862741" w="972352">
                <a:moveTo>
                  <a:pt x="0" y="0"/>
                </a:moveTo>
                <a:lnTo>
                  <a:pt x="972351" y="0"/>
                </a:lnTo>
                <a:lnTo>
                  <a:pt x="972351" y="862741"/>
                </a:lnTo>
                <a:lnTo>
                  <a:pt x="0" y="8627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049067" y="1402149"/>
            <a:ext cx="827383" cy="972352"/>
          </a:xfrm>
          <a:custGeom>
            <a:avLst/>
            <a:gdLst/>
            <a:ahLst/>
            <a:cxnLst/>
            <a:rect r="r" b="b" t="t" l="l"/>
            <a:pathLst>
              <a:path h="972352" w="827383">
                <a:moveTo>
                  <a:pt x="0" y="0"/>
                </a:moveTo>
                <a:lnTo>
                  <a:pt x="827382" y="0"/>
                </a:lnTo>
                <a:lnTo>
                  <a:pt x="827382" y="972352"/>
                </a:lnTo>
                <a:lnTo>
                  <a:pt x="0" y="9723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267051" y="1402149"/>
            <a:ext cx="972352" cy="793792"/>
          </a:xfrm>
          <a:custGeom>
            <a:avLst/>
            <a:gdLst/>
            <a:ahLst/>
            <a:cxnLst/>
            <a:rect r="r" b="b" t="t" l="l"/>
            <a:pathLst>
              <a:path h="793792" w="972352">
                <a:moveTo>
                  <a:pt x="0" y="0"/>
                </a:moveTo>
                <a:lnTo>
                  <a:pt x="972351" y="0"/>
                </a:lnTo>
                <a:lnTo>
                  <a:pt x="972351" y="793792"/>
                </a:lnTo>
                <a:lnTo>
                  <a:pt x="0" y="7937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485787" y="1464910"/>
            <a:ext cx="972352" cy="668271"/>
          </a:xfrm>
          <a:custGeom>
            <a:avLst/>
            <a:gdLst/>
            <a:ahLst/>
            <a:cxnLst/>
            <a:rect r="r" b="b" t="t" l="l"/>
            <a:pathLst>
              <a:path h="668271" w="972352">
                <a:moveTo>
                  <a:pt x="0" y="0"/>
                </a:moveTo>
                <a:lnTo>
                  <a:pt x="972352" y="0"/>
                </a:lnTo>
                <a:lnTo>
                  <a:pt x="972352" y="668271"/>
                </a:lnTo>
                <a:lnTo>
                  <a:pt x="0" y="6682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894702" y="1312869"/>
            <a:ext cx="714236" cy="972352"/>
          </a:xfrm>
          <a:custGeom>
            <a:avLst/>
            <a:gdLst/>
            <a:ahLst/>
            <a:cxnLst/>
            <a:rect r="r" b="b" t="t" l="l"/>
            <a:pathLst>
              <a:path h="972352" w="714236">
                <a:moveTo>
                  <a:pt x="0" y="0"/>
                </a:moveTo>
                <a:lnTo>
                  <a:pt x="714236" y="0"/>
                </a:lnTo>
                <a:lnTo>
                  <a:pt x="714236" y="972352"/>
                </a:lnTo>
                <a:lnTo>
                  <a:pt x="0" y="97235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8923454" y="8357822"/>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0765644" y="4839766"/>
            <a:ext cx="972352" cy="917546"/>
          </a:xfrm>
          <a:custGeom>
            <a:avLst/>
            <a:gdLst/>
            <a:ahLst/>
            <a:cxnLst/>
            <a:rect r="r" b="b" t="t" l="l"/>
            <a:pathLst>
              <a:path h="917546" w="972352">
                <a:moveTo>
                  <a:pt x="0" y="0"/>
                </a:moveTo>
                <a:lnTo>
                  <a:pt x="972352" y="0"/>
                </a:lnTo>
                <a:lnTo>
                  <a:pt x="972352" y="917546"/>
                </a:lnTo>
                <a:lnTo>
                  <a:pt x="0" y="91754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8923454" y="4811479"/>
            <a:ext cx="972352" cy="968816"/>
          </a:xfrm>
          <a:custGeom>
            <a:avLst/>
            <a:gdLst/>
            <a:ahLst/>
            <a:cxnLst/>
            <a:rect r="r" b="b" t="t" l="l"/>
            <a:pathLst>
              <a:path h="968816" w="972352">
                <a:moveTo>
                  <a:pt x="0" y="0"/>
                </a:moveTo>
                <a:lnTo>
                  <a:pt x="972351" y="0"/>
                </a:lnTo>
                <a:lnTo>
                  <a:pt x="972351" y="968816"/>
                </a:lnTo>
                <a:lnTo>
                  <a:pt x="0" y="9688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false" flipV="false" rot="0">
            <a:off x="12423088" y="4744298"/>
            <a:ext cx="1097750" cy="944065"/>
          </a:xfrm>
          <a:custGeom>
            <a:avLst/>
            <a:gdLst/>
            <a:ahLst/>
            <a:cxnLst/>
            <a:rect r="r" b="b" t="t" l="l"/>
            <a:pathLst>
              <a:path h="944065" w="1097750">
                <a:moveTo>
                  <a:pt x="0" y="0"/>
                </a:moveTo>
                <a:lnTo>
                  <a:pt x="1097750" y="0"/>
                </a:lnTo>
                <a:lnTo>
                  <a:pt x="1097750" y="944065"/>
                </a:lnTo>
                <a:lnTo>
                  <a:pt x="0" y="94406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9" id="19"/>
          <p:cNvSpPr/>
          <p:nvPr/>
        </p:nvSpPr>
        <p:spPr>
          <a:xfrm flipH="false" flipV="false" rot="0">
            <a:off x="14332464" y="4790706"/>
            <a:ext cx="841526" cy="972352"/>
          </a:xfrm>
          <a:custGeom>
            <a:avLst/>
            <a:gdLst/>
            <a:ahLst/>
            <a:cxnLst/>
            <a:rect r="r" b="b" t="t" l="l"/>
            <a:pathLst>
              <a:path h="972352" w="841526">
                <a:moveTo>
                  <a:pt x="0" y="0"/>
                </a:moveTo>
                <a:lnTo>
                  <a:pt x="841526" y="0"/>
                </a:lnTo>
                <a:lnTo>
                  <a:pt x="841526" y="972352"/>
                </a:lnTo>
                <a:lnTo>
                  <a:pt x="0" y="97235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5976582" y="4901201"/>
            <a:ext cx="972352" cy="929922"/>
          </a:xfrm>
          <a:custGeom>
            <a:avLst/>
            <a:gdLst/>
            <a:ahLst/>
            <a:cxnLst/>
            <a:rect r="r" b="b" t="t" l="l"/>
            <a:pathLst>
              <a:path h="929922" w="972352">
                <a:moveTo>
                  <a:pt x="0" y="0"/>
                </a:moveTo>
                <a:lnTo>
                  <a:pt x="972352" y="0"/>
                </a:lnTo>
                <a:lnTo>
                  <a:pt x="972352" y="929921"/>
                </a:lnTo>
                <a:lnTo>
                  <a:pt x="0" y="929921"/>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1" id="21"/>
          <p:cNvSpPr/>
          <p:nvPr/>
        </p:nvSpPr>
        <p:spPr>
          <a:xfrm flipH="false" flipV="false" rot="0">
            <a:off x="16038459" y="6608296"/>
            <a:ext cx="848598" cy="972352"/>
          </a:xfrm>
          <a:custGeom>
            <a:avLst/>
            <a:gdLst/>
            <a:ahLst/>
            <a:cxnLst/>
            <a:rect r="r" b="b" t="t" l="l"/>
            <a:pathLst>
              <a:path h="972352" w="848598">
                <a:moveTo>
                  <a:pt x="0" y="0"/>
                </a:moveTo>
                <a:lnTo>
                  <a:pt x="848598" y="0"/>
                </a:lnTo>
                <a:lnTo>
                  <a:pt x="848598" y="972352"/>
                </a:lnTo>
                <a:lnTo>
                  <a:pt x="0" y="97235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2" id="22"/>
          <p:cNvSpPr/>
          <p:nvPr/>
        </p:nvSpPr>
        <p:spPr>
          <a:xfrm flipH="false" flipV="false" rot="0">
            <a:off x="14387269" y="6574264"/>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3" id="23"/>
          <p:cNvSpPr/>
          <p:nvPr/>
        </p:nvSpPr>
        <p:spPr>
          <a:xfrm flipH="false" flipV="false" rot="0">
            <a:off x="10960998" y="8357822"/>
            <a:ext cx="581643" cy="972352"/>
          </a:xfrm>
          <a:custGeom>
            <a:avLst/>
            <a:gdLst/>
            <a:ahLst/>
            <a:cxnLst/>
            <a:rect r="r" b="b" t="t" l="l"/>
            <a:pathLst>
              <a:path h="972352" w="581643">
                <a:moveTo>
                  <a:pt x="0" y="0"/>
                </a:moveTo>
                <a:lnTo>
                  <a:pt x="581643" y="0"/>
                </a:lnTo>
                <a:lnTo>
                  <a:pt x="581643" y="972352"/>
                </a:lnTo>
                <a:lnTo>
                  <a:pt x="0" y="97235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4" id="24"/>
          <p:cNvSpPr/>
          <p:nvPr/>
        </p:nvSpPr>
        <p:spPr>
          <a:xfrm flipH="false" flipV="false" rot="0">
            <a:off x="12616613" y="6536917"/>
            <a:ext cx="710701" cy="972352"/>
          </a:xfrm>
          <a:custGeom>
            <a:avLst/>
            <a:gdLst/>
            <a:ahLst/>
            <a:cxnLst/>
            <a:rect r="r" b="b" t="t" l="l"/>
            <a:pathLst>
              <a:path h="972352" w="710701">
                <a:moveTo>
                  <a:pt x="0" y="0"/>
                </a:moveTo>
                <a:lnTo>
                  <a:pt x="710700" y="0"/>
                </a:lnTo>
                <a:lnTo>
                  <a:pt x="710700" y="972352"/>
                </a:lnTo>
                <a:lnTo>
                  <a:pt x="0" y="97235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5" id="25"/>
          <p:cNvSpPr/>
          <p:nvPr/>
        </p:nvSpPr>
        <p:spPr>
          <a:xfrm flipH="false" flipV="false" rot="0">
            <a:off x="10765644" y="6571391"/>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6" id="26"/>
          <p:cNvSpPr/>
          <p:nvPr/>
        </p:nvSpPr>
        <p:spPr>
          <a:xfrm flipH="false" flipV="false" rot="0">
            <a:off x="8923454" y="6617357"/>
            <a:ext cx="972352" cy="903403"/>
          </a:xfrm>
          <a:custGeom>
            <a:avLst/>
            <a:gdLst/>
            <a:ahLst/>
            <a:cxnLst/>
            <a:rect r="r" b="b" t="t" l="l"/>
            <a:pathLst>
              <a:path h="903403" w="972352">
                <a:moveTo>
                  <a:pt x="0" y="0"/>
                </a:moveTo>
                <a:lnTo>
                  <a:pt x="972351" y="0"/>
                </a:lnTo>
                <a:lnTo>
                  <a:pt x="972351" y="903403"/>
                </a:lnTo>
                <a:lnTo>
                  <a:pt x="0" y="90340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7" id="27"/>
          <p:cNvSpPr/>
          <p:nvPr/>
        </p:nvSpPr>
        <p:spPr>
          <a:xfrm flipH="false" flipV="false" rot="0">
            <a:off x="14268819" y="8357822"/>
            <a:ext cx="968816" cy="972352"/>
          </a:xfrm>
          <a:custGeom>
            <a:avLst/>
            <a:gdLst/>
            <a:ahLst/>
            <a:cxnLst/>
            <a:rect r="r" b="b" t="t" l="l"/>
            <a:pathLst>
              <a:path h="972352" w="968816">
                <a:moveTo>
                  <a:pt x="0" y="0"/>
                </a:moveTo>
                <a:lnTo>
                  <a:pt x="968815" y="0"/>
                </a:lnTo>
                <a:lnTo>
                  <a:pt x="968815" y="972352"/>
                </a:lnTo>
                <a:lnTo>
                  <a:pt x="0" y="97235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8" id="28"/>
          <p:cNvSpPr/>
          <p:nvPr/>
        </p:nvSpPr>
        <p:spPr>
          <a:xfrm flipH="false" flipV="false" rot="0">
            <a:off x="12659043" y="8357822"/>
            <a:ext cx="625841" cy="972352"/>
          </a:xfrm>
          <a:custGeom>
            <a:avLst/>
            <a:gdLst/>
            <a:ahLst/>
            <a:cxnLst/>
            <a:rect r="r" b="b" t="t" l="l"/>
            <a:pathLst>
              <a:path h="972352" w="625841">
                <a:moveTo>
                  <a:pt x="0" y="0"/>
                </a:moveTo>
                <a:lnTo>
                  <a:pt x="625840" y="0"/>
                </a:lnTo>
                <a:lnTo>
                  <a:pt x="625840" y="972352"/>
                </a:lnTo>
                <a:lnTo>
                  <a:pt x="0" y="97235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9" id="29"/>
          <p:cNvSpPr/>
          <p:nvPr/>
        </p:nvSpPr>
        <p:spPr>
          <a:xfrm flipH="false" flipV="false" rot="0">
            <a:off x="15976582" y="8357822"/>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243646"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Tìm điều kỳ diệu và thú vị khi trình bày với Bản Thuyết Trình Canva. Nhấn các phím sau khi ở chế độ Trình bày!</a:t>
            </a:r>
          </a:p>
        </p:txBody>
      </p:sp>
      <p:sp>
        <p:nvSpPr>
          <p:cNvPr name="TextBox 5" id="5"/>
          <p:cNvSpPr txBox="true"/>
          <p:nvPr/>
        </p:nvSpPr>
        <p:spPr>
          <a:xfrm rot="0">
            <a:off x="9144000" y="4399280"/>
            <a:ext cx="8115300" cy="4859020"/>
          </a:xfrm>
          <a:prstGeom prst="rect">
            <a:avLst/>
          </a:prstGeom>
        </p:spPr>
        <p:txBody>
          <a:bodyPr anchor="t" rtlCol="false" tIns="0" lIns="0" bIns="0" rIns="0">
            <a:spAutoFit/>
          </a:bodyPr>
          <a:lstStyle/>
          <a:p>
            <a:pPr algn="l" marL="604519" indent="-302260" lvl="1">
              <a:lnSpc>
                <a:spcPts val="5599"/>
              </a:lnSpc>
              <a:buFont typeface="Arial"/>
              <a:buChar char="•"/>
            </a:pPr>
            <a:r>
              <a:rPr lang="en-US" sz="2799">
                <a:solidFill>
                  <a:srgbClr val="1B1B1B"/>
                </a:solidFill>
                <a:latin typeface="IBM Plex Sans"/>
                <a:hlinkClick r:id="rId4" tooltip="https://docs.google.com/spreadsheets/d/1DUF2isFWsqVSYhbaACYtbgcLi_YjDqpE3GLQIVgkKQg/edit#gid=69851113"/>
              </a:rPr>
              <a:t>B để tạo hiệu ứng mờ</a:t>
            </a:r>
          </a:p>
          <a:p>
            <a:pPr algn="l" marL="604519" indent="-302260" lvl="1">
              <a:lnSpc>
                <a:spcPts val="5599"/>
              </a:lnSpc>
              <a:buFont typeface="Arial"/>
              <a:buChar char="•"/>
            </a:pPr>
            <a:r>
              <a:rPr lang="en-US" sz="2799">
                <a:solidFill>
                  <a:srgbClr val="1B1B1B"/>
                </a:solidFill>
                <a:latin typeface="IBM Plex Sans"/>
                <a:hlinkClick r:id="rId5" tooltip="https://docs.google.com/spreadsheets/d/1DUF2isFWsqVSYhbaACYtbgcLi_YjDqpE3GLQIVgkKQg/edit#gid=69851113"/>
              </a:rPr>
              <a:t>C để tạo hoa giấy</a:t>
            </a:r>
          </a:p>
          <a:p>
            <a:pPr algn="l" marL="604519" indent="-302260" lvl="1">
              <a:lnSpc>
                <a:spcPts val="5599"/>
              </a:lnSpc>
              <a:buFont typeface="Arial"/>
              <a:buChar char="•"/>
            </a:pPr>
            <a:r>
              <a:rPr lang="en-US" sz="2799">
                <a:solidFill>
                  <a:srgbClr val="1B1B1B"/>
                </a:solidFill>
                <a:latin typeface="IBM Plex Sans"/>
                <a:hlinkClick r:id="rId6" tooltip="https://docs.google.com/spreadsheets/d/1DUF2isFWsqVSYhbaACYtbgcLi_YjDqpE3GLQIVgkKQg/edit#gid=69851113"/>
              </a:rPr>
              <a:t>D để tạo tiếng trống</a:t>
            </a:r>
          </a:p>
          <a:p>
            <a:pPr algn="l" marL="604519" indent="-302260" lvl="1">
              <a:lnSpc>
                <a:spcPts val="5599"/>
              </a:lnSpc>
              <a:buFont typeface="Arial"/>
              <a:buChar char="•"/>
            </a:pPr>
            <a:r>
              <a:rPr lang="en-US" sz="2799">
                <a:solidFill>
                  <a:srgbClr val="1B1B1B"/>
                </a:solidFill>
                <a:latin typeface="IBM Plex Sans"/>
                <a:hlinkClick r:id="rId7" tooltip="https://docs.google.com/spreadsheets/d/1DUF2isFWsqVSYhbaACYtbgcLi_YjDqpE3GLQIVgkKQg/edit#gid=69851113"/>
              </a:rPr>
              <a:t>O để tạo bong bóng</a:t>
            </a:r>
          </a:p>
          <a:p>
            <a:pPr algn="l" marL="604519" indent="-302260" lvl="1">
              <a:lnSpc>
                <a:spcPts val="5599"/>
              </a:lnSpc>
              <a:buFont typeface="Arial"/>
              <a:buChar char="•"/>
            </a:pPr>
            <a:r>
              <a:rPr lang="en-US" sz="2799">
                <a:solidFill>
                  <a:srgbClr val="1B1B1B"/>
                </a:solidFill>
                <a:latin typeface="IBM Plex Sans"/>
                <a:hlinkClick r:id="rId8" tooltip="https://docs.google.com/spreadsheets/d/1DUF2isFWsqVSYhbaACYtbgcLi_YjDqpE3GLQIVgkKQg/edit#gid=69851113"/>
              </a:rPr>
              <a:t>Q để tắt tiếng</a:t>
            </a:r>
          </a:p>
          <a:p>
            <a:pPr algn="l" marL="604519" indent="-302260" lvl="1">
              <a:lnSpc>
                <a:spcPts val="5599"/>
              </a:lnSpc>
              <a:buFont typeface="Arial"/>
              <a:buChar char="•"/>
            </a:pPr>
            <a:r>
              <a:rPr lang="en-US" sz="2799">
                <a:solidFill>
                  <a:srgbClr val="1B1B1B"/>
                </a:solidFill>
                <a:latin typeface="IBM Plex Sans"/>
                <a:hlinkClick r:id="rId9" tooltip="https://docs.google.com/spreadsheets/d/1DUF2isFWsqVSYhbaACYtbgcLi_YjDqpE3GLQIVgkKQg/edit#gid=69851113"/>
              </a:rPr>
              <a:t>X để đóng</a:t>
            </a:r>
          </a:p>
          <a:p>
            <a:pPr algn="l" marL="604519" indent="-302260" lvl="1">
              <a:lnSpc>
                <a:spcPts val="5599"/>
              </a:lnSpc>
              <a:buFont typeface="Arial"/>
              <a:buChar char="•"/>
            </a:pPr>
            <a:r>
              <a:rPr lang="en-US" sz="2799">
                <a:solidFill>
                  <a:srgbClr val="1B1B1B"/>
                </a:solidFill>
                <a:latin typeface="IBM Plex Sans"/>
                <a:hlinkClick r:id="rId10" tooltip="https://docs.google.com/spreadsheets/d/1DUF2isFWsqVSYhbaACYtbgcLi_YjDqpE3GLQIVgkKQg/edit#gid=69851113"/>
              </a:rPr>
              <a:t>Bất kể số từ 0-9 để đếm giờ</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grpSp>
        <p:nvGrpSpPr>
          <p:cNvPr name="Group 3" id="3"/>
          <p:cNvGrpSpPr/>
          <p:nvPr/>
        </p:nvGrpSpPr>
        <p:grpSpPr>
          <a:xfrm rot="0">
            <a:off x="2225238" y="4051300"/>
            <a:ext cx="6378583" cy="2184400"/>
            <a:chOff x="0" y="0"/>
            <a:chExt cx="8504778" cy="2912533"/>
          </a:xfrm>
        </p:grpSpPr>
        <p:sp>
          <p:nvSpPr>
            <p:cNvPr name="TextBox 4" id="4"/>
            <p:cNvSpPr txBox="true"/>
            <p:nvPr/>
          </p:nvSpPr>
          <p:spPr>
            <a:xfrm rot="0">
              <a:off x="0" y="1277408"/>
              <a:ext cx="850477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Nội dung</a:t>
              </a:r>
            </a:p>
          </p:txBody>
        </p:sp>
        <p:sp>
          <p:nvSpPr>
            <p:cNvPr name="TextBox 5" id="5"/>
            <p:cNvSpPr txBox="true"/>
            <p:nvPr/>
          </p:nvSpPr>
          <p:spPr>
            <a:xfrm rot="0">
              <a:off x="0" y="-19050"/>
              <a:ext cx="850477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này bao gồm những gì</a:t>
              </a:r>
            </a:p>
          </p:txBody>
        </p:sp>
      </p:grpSp>
      <p:sp>
        <p:nvSpPr>
          <p:cNvPr name="TextBox 6" id="6"/>
          <p:cNvSpPr txBox="true"/>
          <p:nvPr/>
        </p:nvSpPr>
        <p:spPr>
          <a:xfrm rot="0">
            <a:off x="9802992" y="3014980"/>
            <a:ext cx="6259770" cy="4047490"/>
          </a:xfrm>
          <a:prstGeom prst="rect">
            <a:avLst/>
          </a:prstGeom>
        </p:spPr>
        <p:txBody>
          <a:bodyPr anchor="t" rtlCol="false" tIns="0" lIns="0" bIns="0" rIns="0">
            <a:spAutoFit/>
          </a:bodyPr>
          <a:lstStyle/>
          <a:p>
            <a:pPr algn="l" marL="588327" indent="-294163" lvl="1">
              <a:lnSpc>
                <a:spcPts val="5449"/>
              </a:lnSpc>
              <a:buAutoNum type="arabicPeriod" startAt="1"/>
            </a:pPr>
            <a:r>
              <a:rPr lang="en-US" sz="2724">
                <a:solidFill>
                  <a:srgbClr val="1B1B1B"/>
                </a:solidFill>
                <a:latin typeface="IBM Plex Sans"/>
                <a:hlinkClick r:id="rId2" tooltip="https://docs.google.com/spreadsheets/d/1DUF2isFWsqVSYhbaACYtbgcLi_YjDqpE3GLQIVgkKQg/edit#gid=69851113"/>
              </a:rPr>
              <a:t>Điểm nổi bật và Cập nhật Chính</a:t>
            </a:r>
          </a:p>
          <a:p>
            <a:pPr algn="l" marL="588327" indent="-294163" lvl="1">
              <a:lnSpc>
                <a:spcPts val="5449"/>
              </a:lnSpc>
              <a:buAutoNum type="arabicPeriod" startAt="1"/>
            </a:pPr>
            <a:r>
              <a:rPr lang="en-US" sz="2724">
                <a:solidFill>
                  <a:srgbClr val="1B1B1B"/>
                </a:solidFill>
                <a:latin typeface="IBM Plex Sans"/>
                <a:hlinkClick r:id="rId3" tooltip="https://docs.google.com/spreadsheets/d/1DUF2isFWsqVSYhbaACYtbgcLi_YjDqpE3GLQIVgkKQg/edit#gid=69851113"/>
              </a:rPr>
              <a:t>Dòng thời gian</a:t>
            </a:r>
          </a:p>
          <a:p>
            <a:pPr algn="l" marL="588327" indent="-294163" lvl="1">
              <a:lnSpc>
                <a:spcPts val="5449"/>
              </a:lnSpc>
              <a:buAutoNum type="arabicPeriod" startAt="1"/>
            </a:pPr>
            <a:r>
              <a:rPr lang="en-US" sz="2724">
                <a:solidFill>
                  <a:srgbClr val="1B1B1B"/>
                </a:solidFill>
                <a:latin typeface="IBM Plex Sans"/>
                <a:hlinkClick r:id="rId4" tooltip="https://docs.google.com/spreadsheets/d/1DUF2isFWsqVSYhbaACYtbgcLi_YjDqpE3GLQIVgkKQg/edit#gid=69851113"/>
              </a:rPr>
              <a:t>Cân bằng</a:t>
            </a:r>
          </a:p>
          <a:p>
            <a:pPr algn="l" marL="588327" indent="-294163" lvl="1">
              <a:lnSpc>
                <a:spcPts val="5449"/>
              </a:lnSpc>
              <a:buAutoNum type="arabicPeriod" startAt="1"/>
            </a:pPr>
            <a:r>
              <a:rPr lang="en-US" sz="2724">
                <a:solidFill>
                  <a:srgbClr val="1B1B1B"/>
                </a:solidFill>
                <a:latin typeface="IBM Plex Sans"/>
                <a:hlinkClick r:id="rId5" tooltip="https://docs.google.com/spreadsheets/d/1DUF2isFWsqVSYhbaACYtbgcLi_YjDqpE3GLQIVgkKQg/edit#gid=69851113"/>
              </a:rPr>
              <a:t>Thu nhập</a:t>
            </a:r>
          </a:p>
          <a:p>
            <a:pPr algn="l" marL="588327" indent="-294163" lvl="1">
              <a:lnSpc>
                <a:spcPts val="5449"/>
              </a:lnSpc>
              <a:buAutoNum type="arabicPeriod" startAt="1"/>
            </a:pPr>
            <a:r>
              <a:rPr lang="en-US" sz="2724">
                <a:solidFill>
                  <a:srgbClr val="1B1B1B"/>
                </a:solidFill>
                <a:latin typeface="IBM Plex Sans"/>
                <a:hlinkClick r:id="rId6" tooltip="https://docs.google.com/spreadsheets/d/1DUF2isFWsqVSYhbaACYtbgcLi_YjDqpE3GLQIVgkKQg/edit#gid=69851113"/>
              </a:rPr>
              <a:t>Dòng tiền</a:t>
            </a:r>
          </a:p>
          <a:p>
            <a:pPr algn="l" marL="588327" indent="-294163" lvl="1">
              <a:lnSpc>
                <a:spcPts val="5449"/>
              </a:lnSpc>
              <a:buAutoNum type="arabicPeriod" startAt="1"/>
            </a:pPr>
            <a:r>
              <a:rPr lang="en-US" sz="2724">
                <a:solidFill>
                  <a:srgbClr val="1B1B1B"/>
                </a:solidFill>
                <a:latin typeface="IBM Plex Sans"/>
                <a:hlinkClick r:id="rId7" tooltip="https://docs.google.com/spreadsheets/d/1DUF2isFWsqVSYhbaACYtbgcLi_YjDqpE3GLQIVgkKQg/edit#gid=69851113"/>
              </a:rPr>
              <a:t>Cập nhật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8663715"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grpSp>
        <p:nvGrpSpPr>
          <p:cNvPr name="Group 3" id="3"/>
          <p:cNvGrpSpPr/>
          <p:nvPr/>
        </p:nvGrpSpPr>
        <p:grpSpPr>
          <a:xfrm rot="0">
            <a:off x="11290419" y="1028700"/>
            <a:ext cx="5968881" cy="1640522"/>
            <a:chOff x="0" y="0"/>
            <a:chExt cx="7958508" cy="2187363"/>
          </a:xfrm>
        </p:grpSpPr>
        <p:sp>
          <p:nvSpPr>
            <p:cNvPr name="TextBox 4" id="4"/>
            <p:cNvSpPr txBox="true"/>
            <p:nvPr/>
          </p:nvSpPr>
          <p:spPr>
            <a:xfrm rot="0">
              <a:off x="0" y="8227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Áp dụng hoạt ảnh và chuyển tiếp trang cho Bản Thuyết Trình Canva của bạn để nhấn mạnh các</a:t>
              </a:r>
            </a:p>
            <a:p>
              <a:pPr algn="l">
                <a:lnSpc>
                  <a:spcPts val="2730"/>
                </a:lnSpc>
              </a:pPr>
              <a:r>
                <a:rPr lang="en-US" sz="2100">
                  <a:solidFill>
                    <a:srgbClr val="1B1B1B"/>
                  </a:solidFill>
                  <a:latin typeface="IBM Plex Sans"/>
                  <a:hlinkClick r:id="rId3" tooltip="https://docs.google.com/spreadsheets/d/1DUF2isFWsqVSYhbaACYtbgcLi_YjDqpE3GLQIVgkKQg/edit#gid=69851113"/>
                </a:rPr>
                <a:t>ý tưởng và làm cho chúng trở nên đáng nhớ hơn.</a:t>
              </a:r>
            </a:p>
          </p:txBody>
        </p:sp>
        <p:sp>
          <p:nvSpPr>
            <p:cNvPr name="TextBox 5" id="5"/>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Chúng tôi ghi nhận mức tăng trưởng 8%.</a:t>
              </a:r>
            </a:p>
          </p:txBody>
        </p:sp>
      </p:grpSp>
      <p:grpSp>
        <p:nvGrpSpPr>
          <p:cNvPr name="Group 6" id="6"/>
          <p:cNvGrpSpPr/>
          <p:nvPr/>
        </p:nvGrpSpPr>
        <p:grpSpPr>
          <a:xfrm rot="0">
            <a:off x="11290419" y="3796006"/>
            <a:ext cx="5968881" cy="1792922"/>
            <a:chOff x="0" y="0"/>
            <a:chExt cx="7958508" cy="2390563"/>
          </a:xfrm>
        </p:grpSpPr>
        <p:sp>
          <p:nvSpPr>
            <p:cNvPr name="TextBox 7" id="7"/>
            <p:cNvSpPr txBox="true"/>
            <p:nvPr/>
          </p:nvSpPr>
          <p:spPr>
            <a:xfrm rot="0">
              <a:off x="0" y="10259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Tìm sự kỳ diệu và thú vị khi thuyết trình với Bản thuyết trình Canva bằng cách nhấn C để tạo hoa giấy, D để tạo tiếng trống và O để tạo bong bóng.</a:t>
              </a:r>
            </a:p>
          </p:txBody>
        </p:sp>
        <p:sp>
          <p:nvSpPr>
            <p:cNvPr name="TextBox 8" id="8"/>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Nhân sự của chúng tôi tăng 5%.</a:t>
              </a:r>
            </a:p>
          </p:txBody>
        </p:sp>
      </p:grpSp>
      <p:grpSp>
        <p:nvGrpSpPr>
          <p:cNvPr name="Group 9" id="9"/>
          <p:cNvGrpSpPr/>
          <p:nvPr/>
        </p:nvGrpSpPr>
        <p:grpSpPr>
          <a:xfrm rot="0">
            <a:off x="11290419" y="6791913"/>
            <a:ext cx="5968881" cy="2094044"/>
            <a:chOff x="0" y="0"/>
            <a:chExt cx="7958508" cy="2792059"/>
          </a:xfrm>
        </p:grpSpPr>
        <p:sp>
          <p:nvSpPr>
            <p:cNvPr name="TextBox 10" id="10"/>
            <p:cNvSpPr txBox="true"/>
            <p:nvPr/>
          </p:nvSpPr>
          <p:spPr>
            <a:xfrm rot="0">
              <a:off x="0" y="-19050"/>
              <a:ext cx="7958508" cy="11180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4% tăng trưởng của chúng tôi</a:t>
              </a:r>
            </a:p>
            <a:p>
              <a:pPr algn="l" marL="0" indent="0" lvl="0">
                <a:lnSpc>
                  <a:spcPts val="3380"/>
                </a:lnSpc>
                <a:spcBef>
                  <a:spcPct val="0"/>
                </a:spcBef>
              </a:pPr>
              <a:r>
                <a:rPr lang="en-US" sz="2600" u="sng">
                  <a:solidFill>
                    <a:srgbClr val="1B1B1B"/>
                  </a:solidFill>
                  <a:latin typeface="IBM Plex Sans"/>
                </a:rPr>
                <a:t>vào năm 2025 đến từ việc sáp nhập.</a:t>
              </a:r>
            </a:p>
          </p:txBody>
        </p:sp>
        <p:sp>
          <p:nvSpPr>
            <p:cNvPr name="TextBox 11" id="11"/>
            <p:cNvSpPr txBox="true"/>
            <p:nvPr/>
          </p:nvSpPr>
          <p:spPr>
            <a:xfrm rot="0">
              <a:off x="0" y="1427444"/>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Cộng tác trong thời gian thực với đồng đội của bạn. Chia sẻ nhiệm vụ và công việc đồng thời</a:t>
              </a:r>
            </a:p>
            <a:p>
              <a:pPr algn="l">
                <a:lnSpc>
                  <a:spcPts val="2730"/>
                </a:lnSpc>
              </a:pPr>
              <a:r>
                <a:rPr lang="en-US" sz="2100">
                  <a:solidFill>
                    <a:srgbClr val="1B1B1B"/>
                  </a:solidFill>
                  <a:latin typeface="IBM Plex Sans"/>
                  <a:hlinkClick r:id="rId6" tooltip="https://docs.google.com/spreadsheets/d/1DUF2isFWsqVSYhbaACYtbgcLi_YjDqpE3GLQIVgkKQg/edit#gid=69851113"/>
                </a:rPr>
                <a:t>để tạo nên một bản thuyết trình xuất sắc.</a:t>
              </a:r>
            </a:p>
          </p:txBody>
        </p:sp>
      </p:grpSp>
      <p:grpSp>
        <p:nvGrpSpPr>
          <p:cNvPr name="Group 12" id="12"/>
          <p:cNvGrpSpPr/>
          <p:nvPr/>
        </p:nvGrpSpPr>
        <p:grpSpPr>
          <a:xfrm rot="0">
            <a:off x="5141953" y="4523573"/>
            <a:ext cx="4817044" cy="48170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4" id="14"/>
          <p:cNvGrpSpPr/>
          <p:nvPr/>
        </p:nvGrpSpPr>
        <p:grpSpPr>
          <a:xfrm rot="0">
            <a:off x="1028700" y="4523573"/>
            <a:ext cx="4817063" cy="4817044"/>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8352" r="0" b="-41648"/>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7916829" y="0"/>
            <a:ext cx="10628346" cy="10287000"/>
          </a:xfrm>
          <a:prstGeom prst="rect">
            <a:avLst/>
          </a:prstGeom>
          <a:solidFill>
            <a:srgbClr val="F8FF78"/>
          </a:solidFill>
        </p:spPr>
      </p:sp>
      <p:grpSp>
        <p:nvGrpSpPr>
          <p:cNvPr name="Group 3" id="3"/>
          <p:cNvGrpSpPr/>
          <p:nvPr/>
        </p:nvGrpSpPr>
        <p:grpSpPr>
          <a:xfrm rot="0">
            <a:off x="11188068" y="1028700"/>
            <a:ext cx="6156957" cy="6156933"/>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5000" r="0" b="-25000"/>
              </a:stretch>
            </a:blipFill>
          </p:spPr>
        </p:sp>
      </p:grpSp>
      <p:grpSp>
        <p:nvGrpSpPr>
          <p:cNvPr name="Group 5" id="5"/>
          <p:cNvGrpSpPr/>
          <p:nvPr/>
        </p:nvGrpSpPr>
        <p:grpSpPr>
          <a:xfrm rot="0">
            <a:off x="9045475" y="5043040"/>
            <a:ext cx="4285185" cy="428518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grpSp>
        <p:nvGrpSpPr>
          <p:cNvPr name="Group 7" id="7"/>
          <p:cNvGrpSpPr/>
          <p:nvPr/>
        </p:nvGrpSpPr>
        <p:grpSpPr>
          <a:xfrm rot="0">
            <a:off x="1028700" y="2032911"/>
            <a:ext cx="6048739" cy="6221178"/>
            <a:chOff x="0" y="0"/>
            <a:chExt cx="8064985" cy="8294905"/>
          </a:xfrm>
        </p:grpSpPr>
        <p:sp>
          <p:nvSpPr>
            <p:cNvPr name="TextBox 8" id="8"/>
            <p:cNvSpPr txBox="true"/>
            <p:nvPr/>
          </p:nvSpPr>
          <p:spPr>
            <a:xfrm rot="0">
              <a:off x="0" y="-9525"/>
              <a:ext cx="8064985" cy="48863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sp>
          <p:nvSpPr>
            <p:cNvPr name="TextBox 9" id="9"/>
            <p:cNvSpPr txBox="true"/>
            <p:nvPr/>
          </p:nvSpPr>
          <p:spPr>
            <a:xfrm rot="0">
              <a:off x="0" y="6015890"/>
              <a:ext cx="5591362" cy="22790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Áp dụng hoạt ảnh và chuyển tiếp trang cho Bản Thuyết Trình Canva của bạn để nhấn mạnh các ý tưởng và làm cho chúng trở nên đáng nhớ hơn.</a:t>
              </a:r>
            </a:p>
          </p:txBody>
        </p:sp>
      </p:grpSp>
      <p:sp>
        <p:nvSpPr>
          <p:cNvPr name="TextBox 10" id="10"/>
          <p:cNvSpPr txBox="true"/>
          <p:nvPr/>
        </p:nvSpPr>
        <p:spPr>
          <a:xfrm rot="0">
            <a:off x="9563787" y="6418595"/>
            <a:ext cx="3248561" cy="1731645"/>
          </a:xfrm>
          <a:prstGeom prst="rect">
            <a:avLst/>
          </a:prstGeom>
        </p:spPr>
        <p:txBody>
          <a:bodyPr anchor="t" rtlCol="false" tIns="0" lIns="0" bIns="0" rIns="0">
            <a:spAutoFit/>
          </a:bodyPr>
          <a:lstStyle/>
          <a:p>
            <a:pPr algn="ctr" marL="0" indent="0" lvl="0">
              <a:lnSpc>
                <a:spcPts val="3450"/>
              </a:lnSpc>
              <a:spcBef>
                <a:spcPct val="0"/>
              </a:spcBef>
            </a:pPr>
            <a:r>
              <a:rPr lang="en-US" sz="2300" u="sng">
                <a:solidFill>
                  <a:srgbClr val="FFFFFF"/>
                </a:solidFill>
                <a:latin typeface="IBM Plex Sans"/>
              </a:rPr>
              <a:t>Phân khúc doanh nghiệp</a:t>
            </a:r>
          </a:p>
          <a:p>
            <a:pPr algn="ctr" marL="0" indent="0" lvl="0">
              <a:lnSpc>
                <a:spcPts val="3450"/>
              </a:lnSpc>
              <a:spcBef>
                <a:spcPct val="0"/>
              </a:spcBef>
            </a:pPr>
            <a:r>
              <a:rPr lang="en-US" sz="2300" u="sng">
                <a:solidFill>
                  <a:srgbClr val="FFFFFF"/>
                </a:solidFill>
                <a:latin typeface="IBM Plex Sans"/>
              </a:rPr>
              <a:t>lớn của chúng tôi</a:t>
            </a:r>
          </a:p>
          <a:p>
            <a:pPr algn="ctr" marL="0" indent="0" lvl="0">
              <a:lnSpc>
                <a:spcPts val="3450"/>
              </a:lnSpc>
              <a:spcBef>
                <a:spcPct val="0"/>
              </a:spcBef>
            </a:pPr>
            <a:r>
              <a:rPr lang="en-US" sz="2300" u="sng">
                <a:solidFill>
                  <a:srgbClr val="FFFFFF"/>
                </a:solidFill>
                <a:latin typeface="IBM Plex Sans"/>
              </a:rPr>
              <a:t>đóng góp nhiều nhất vào doanh thu với 40%.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sp>
        <p:nvSpPr>
          <p:cNvPr name="TextBox 3" id="3"/>
          <p:cNvSpPr txBox="true"/>
          <p:nvPr/>
        </p:nvSpPr>
        <p:spPr>
          <a:xfrm rot="0">
            <a:off x="1028700" y="1019175"/>
            <a:ext cx="12908093"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Sự kiện chính năm 2025</a:t>
            </a:r>
          </a:p>
        </p:txBody>
      </p:sp>
      <p:grpSp>
        <p:nvGrpSpPr>
          <p:cNvPr name="Group 4" id="4"/>
          <p:cNvGrpSpPr/>
          <p:nvPr/>
        </p:nvGrpSpPr>
        <p:grpSpPr>
          <a:xfrm rot="0">
            <a:off x="1028700" y="5512921"/>
            <a:ext cx="2940570" cy="3294634"/>
            <a:chOff x="0" y="0"/>
            <a:chExt cx="3920760" cy="4392845"/>
          </a:xfrm>
        </p:grpSpPr>
        <p:sp>
          <p:nvSpPr>
            <p:cNvPr name="TextBox 5" id="5"/>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6" id="6"/>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a:t>
              </a:r>
            </a:p>
          </p:txBody>
        </p:sp>
        <p:sp>
          <p:nvSpPr>
            <p:cNvPr name="TextBox 7" id="7"/>
            <p:cNvSpPr txBox="true"/>
            <p:nvPr/>
          </p:nvSpPr>
          <p:spPr>
            <a:xfrm rot="0">
              <a:off x="0" y="2571030"/>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Ghi âm trước bản</a:t>
              </a:r>
            </a:p>
            <a:p>
              <a:pPr algn="l">
                <a:lnSpc>
                  <a:spcPts val="2730"/>
                </a:lnSpc>
              </a:pPr>
              <a:r>
                <a:rPr lang="en-US" sz="2100">
                  <a:solidFill>
                    <a:srgbClr val="1B1B1B"/>
                  </a:solidFill>
                  <a:latin typeface="IBM Plex Sans"/>
                  <a:hlinkClick r:id="rId4" tooltip="https://docs.google.com/spreadsheets/d/1DUF2isFWsqVSYhbaACYtbgcLi_YjDqpE3GLQIVgkKQg/edit#gid=69851113"/>
                </a:rPr>
                <a:t>thuyết trình Canva của bạn để trình bày mọi lúc, mọi nơi.</a:t>
              </a:r>
            </a:p>
          </p:txBody>
        </p:sp>
      </p:grpSp>
      <p:grpSp>
        <p:nvGrpSpPr>
          <p:cNvPr name="Group 8" id="8"/>
          <p:cNvGrpSpPr/>
          <p:nvPr/>
        </p:nvGrpSpPr>
        <p:grpSpPr>
          <a:xfrm rot="0">
            <a:off x="4351207" y="5512921"/>
            <a:ext cx="2940570" cy="3729504"/>
            <a:chOff x="0" y="0"/>
            <a:chExt cx="3920760" cy="4972672"/>
          </a:xfrm>
        </p:grpSpPr>
        <p:sp>
          <p:nvSpPr>
            <p:cNvPr name="TextBox 9" id="9"/>
            <p:cNvSpPr txBox="true"/>
            <p:nvPr/>
          </p:nvSpPr>
          <p:spPr>
            <a:xfrm rot="0">
              <a:off x="0" y="1367282"/>
              <a:ext cx="3920760" cy="1689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Bổ nhiệm Trần Nam làm Giám đốc Tài chính</a:t>
              </a:r>
            </a:p>
          </p:txBody>
        </p:sp>
        <p:sp>
          <p:nvSpPr>
            <p:cNvPr name="TextBox 10" id="10"/>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a:t>
              </a:r>
            </a:p>
          </p:txBody>
        </p:sp>
        <p:sp>
          <p:nvSpPr>
            <p:cNvPr name="TextBox 11" id="11"/>
            <p:cNvSpPr txBox="true"/>
            <p:nvPr/>
          </p:nvSpPr>
          <p:spPr>
            <a:xfrm rot="0">
              <a:off x="0" y="3608057"/>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Thêm âm thanh hoặc tự ghi lại bản thuyết trình của bạn.</a:t>
              </a:r>
            </a:p>
          </p:txBody>
        </p:sp>
      </p:grpSp>
      <p:grpSp>
        <p:nvGrpSpPr>
          <p:cNvPr name="Group 12" id="12"/>
          <p:cNvGrpSpPr/>
          <p:nvPr/>
        </p:nvGrpSpPr>
        <p:grpSpPr>
          <a:xfrm rot="0">
            <a:off x="7673715" y="5512921"/>
            <a:ext cx="2940570" cy="3678704"/>
            <a:chOff x="0" y="0"/>
            <a:chExt cx="3920760" cy="4904939"/>
          </a:xfrm>
        </p:grpSpPr>
        <p:sp>
          <p:nvSpPr>
            <p:cNvPr name="TextBox 13" id="13"/>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Thuê 2000</a:t>
              </a:r>
            </a:p>
            <a:p>
              <a:pPr algn="l" marL="0" indent="0" lvl="0">
                <a:lnSpc>
                  <a:spcPts val="3380"/>
                </a:lnSpc>
                <a:spcBef>
                  <a:spcPct val="0"/>
                </a:spcBef>
              </a:pPr>
              <a:r>
                <a:rPr lang="en-US" sz="2600">
                  <a:solidFill>
                    <a:srgbClr val="1B1B1B"/>
                  </a:solidFill>
                  <a:latin typeface="IBM Plex Sans Bold"/>
                </a:rPr>
                <a:t>nhân viên</a:t>
              </a:r>
            </a:p>
          </p:txBody>
        </p:sp>
        <p:sp>
          <p:nvSpPr>
            <p:cNvPr name="TextBox 14" id="14"/>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III</a:t>
              </a:r>
            </a:p>
          </p:txBody>
        </p:sp>
        <p:sp>
          <p:nvSpPr>
            <p:cNvPr name="TextBox 15" id="15"/>
            <p:cNvSpPr txBox="true"/>
            <p:nvPr/>
          </p:nvSpPr>
          <p:spPr>
            <a:xfrm rot="0">
              <a:off x="0" y="30831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Đó là cách tuyệt vời để thu hút khán giả ngoài sự kiện diễn ra một lần.</a:t>
              </a:r>
            </a:p>
          </p:txBody>
        </p:sp>
      </p:grpSp>
      <p:grpSp>
        <p:nvGrpSpPr>
          <p:cNvPr name="Group 16" id="16"/>
          <p:cNvGrpSpPr/>
          <p:nvPr/>
        </p:nvGrpSpPr>
        <p:grpSpPr>
          <a:xfrm rot="0">
            <a:off x="10996222" y="5512921"/>
            <a:ext cx="2940570" cy="3316754"/>
            <a:chOff x="0" y="0"/>
            <a:chExt cx="3920760" cy="4422339"/>
          </a:xfrm>
        </p:grpSpPr>
        <p:sp>
          <p:nvSpPr>
            <p:cNvPr name="TextBox 17" id="17"/>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Công ty An Nam và các đối tác</a:t>
              </a:r>
            </a:p>
          </p:txBody>
        </p:sp>
        <p:sp>
          <p:nvSpPr>
            <p:cNvPr name="TextBox 18" id="18"/>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IV</a:t>
              </a:r>
            </a:p>
          </p:txBody>
        </p:sp>
        <p:sp>
          <p:nvSpPr>
            <p:cNvPr name="TextBox 19" id="19"/>
            <p:cNvSpPr txBox="true"/>
            <p:nvPr/>
          </p:nvSpPr>
          <p:spPr>
            <a:xfrm rot="0">
              <a:off x="0" y="30577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Tương tác với khán giả bằng tính năng Hỏi &amp; Đáp trực tiếp.</a:t>
              </a:r>
            </a:p>
          </p:txBody>
        </p:sp>
      </p:grpSp>
      <p:grpSp>
        <p:nvGrpSpPr>
          <p:cNvPr name="Group 20" id="20"/>
          <p:cNvGrpSpPr/>
          <p:nvPr/>
        </p:nvGrpSpPr>
        <p:grpSpPr>
          <a:xfrm rot="0">
            <a:off x="14318730" y="5512921"/>
            <a:ext cx="2940570" cy="3084905"/>
            <a:chOff x="0" y="0"/>
            <a:chExt cx="3920760" cy="4113206"/>
          </a:xfrm>
        </p:grpSpPr>
        <p:sp>
          <p:nvSpPr>
            <p:cNvPr name="TextBox 21" id="21"/>
            <p:cNvSpPr txBox="true"/>
            <p:nvPr/>
          </p:nvSpPr>
          <p:spPr>
            <a:xfrm rot="0">
              <a:off x="0" y="7957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Bài đăng</a:t>
              </a:r>
            </a:p>
            <a:p>
              <a:pPr algn="l" marL="0" indent="0" lvl="0">
                <a:lnSpc>
                  <a:spcPts val="3380"/>
                </a:lnSpc>
                <a:spcBef>
                  <a:spcPct val="0"/>
                </a:spcBef>
              </a:pPr>
              <a:r>
                <a:rPr lang="en-US" sz="2600">
                  <a:solidFill>
                    <a:srgbClr val="1B1B1B"/>
                  </a:solidFill>
                  <a:latin typeface="IBM Plex Sans Bold"/>
                </a:rPr>
                <a:t>tăng trưởng 8%</a:t>
              </a:r>
            </a:p>
          </p:txBody>
        </p:sp>
        <p:sp>
          <p:nvSpPr>
            <p:cNvPr name="TextBox 22" id="22"/>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Cuối năm</a:t>
              </a:r>
            </a:p>
          </p:txBody>
        </p:sp>
        <p:sp>
          <p:nvSpPr>
            <p:cNvPr name="TextBox 23" id="23"/>
            <p:cNvSpPr txBox="true"/>
            <p:nvPr/>
          </p:nvSpPr>
          <p:spPr>
            <a:xfrm rot="0">
              <a:off x="0" y="2291391"/>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Gửi bản khảo sát và</a:t>
              </a:r>
            </a:p>
            <a:p>
              <a:pPr algn="l">
                <a:lnSpc>
                  <a:spcPts val="2730"/>
                </a:lnSpc>
              </a:pPr>
              <a:r>
                <a:rPr lang="en-US" sz="2100">
                  <a:solidFill>
                    <a:srgbClr val="1B1B1B"/>
                  </a:solidFill>
                  <a:latin typeface="IBM Plex Sans"/>
                  <a:hlinkClick r:id="rId9" tooltip="https://docs.google.com/spreadsheets/d/1DUF2isFWsqVSYhbaACYtbgcLi_YjDqpE3GLQIVgkKQg/edit#gid=69851113"/>
                </a:rPr>
                <a:t>câu hỏi mà khán giả</a:t>
              </a:r>
            </a:p>
            <a:p>
              <a:pPr algn="l">
                <a:lnSpc>
                  <a:spcPts val="2730"/>
                </a:lnSpc>
              </a:pPr>
              <a:r>
                <a:rPr lang="en-US" sz="2100">
                  <a:solidFill>
                    <a:srgbClr val="1B1B1B"/>
                  </a:solidFill>
                  <a:latin typeface="IBM Plex Sans"/>
                  <a:hlinkClick r:id="rId10" tooltip="https://docs.google.com/spreadsheets/d/1DUF2isFWsqVSYhbaACYtbgcLi_YjDqpE3GLQIVgkKQg/edit#gid=69851113"/>
                </a:rPr>
                <a:t>có thể trả lời trên chính thiết bị của họ.</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028700" y="3652082"/>
            <a:ext cx="2277583" cy="227758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028700" y="1028700"/>
            <a:ext cx="11169424" cy="1783447"/>
            <a:chOff x="0" y="0"/>
            <a:chExt cx="14892565" cy="2377929"/>
          </a:xfrm>
        </p:grpSpPr>
        <p:sp>
          <p:nvSpPr>
            <p:cNvPr name="TextBox 6" id="6"/>
            <p:cNvSpPr txBox="true"/>
            <p:nvPr/>
          </p:nvSpPr>
          <p:spPr>
            <a:xfrm rot="0">
              <a:off x="0" y="-9525"/>
              <a:ext cx="14892565"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Cân bằng</a:t>
              </a:r>
            </a:p>
          </p:txBody>
        </p:sp>
        <p:sp>
          <p:nvSpPr>
            <p:cNvPr name="TextBox 7" id="7"/>
            <p:cNvSpPr txBox="true"/>
            <p:nvPr/>
          </p:nvSpPr>
          <p:spPr>
            <a:xfrm rot="0">
              <a:off x="0" y="1831406"/>
              <a:ext cx="14892565"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grpSp>
        <p:nvGrpSpPr>
          <p:cNvPr name="Group 8" id="8"/>
          <p:cNvGrpSpPr/>
          <p:nvPr/>
        </p:nvGrpSpPr>
        <p:grpSpPr>
          <a:xfrm rot="0">
            <a:off x="1915861" y="4790873"/>
            <a:ext cx="3473231" cy="4467427"/>
            <a:chOff x="0" y="0"/>
            <a:chExt cx="4630975" cy="5956569"/>
          </a:xfrm>
        </p:grpSpPr>
        <p:sp>
          <p:nvSpPr>
            <p:cNvPr name="TextBox 9" id="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3"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4"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0" id="1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1" id="1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Tài sản</a:t>
              </a:r>
            </a:p>
          </p:txBody>
        </p:sp>
        <p:sp>
          <p:nvSpPr>
            <p:cNvPr name="TextBox 12" id="1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3" id="13"/>
          <p:cNvGrpSpPr/>
          <p:nvPr/>
        </p:nvGrpSpPr>
        <p:grpSpPr>
          <a:xfrm rot="0">
            <a:off x="6688508" y="3652082"/>
            <a:ext cx="2277583" cy="227758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7575670" y="4790873"/>
            <a:ext cx="3473231" cy="4467427"/>
            <a:chOff x="0" y="0"/>
            <a:chExt cx="4630975" cy="5956569"/>
          </a:xfrm>
        </p:grpSpPr>
        <p:sp>
          <p:nvSpPr>
            <p:cNvPr name="TextBox 16" id="16"/>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6"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7"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7" id="17"/>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8" id="18"/>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Các khoản nợ</a:t>
              </a:r>
            </a:p>
          </p:txBody>
        </p:sp>
        <p:sp>
          <p:nvSpPr>
            <p:cNvPr name="TextBox 19" id="19"/>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(+25% so với kỳ trước)</a:t>
              </a:r>
            </a:p>
          </p:txBody>
        </p:sp>
      </p:grpSp>
      <p:grpSp>
        <p:nvGrpSpPr>
          <p:cNvPr name="Group 20" id="20"/>
          <p:cNvGrpSpPr/>
          <p:nvPr/>
        </p:nvGrpSpPr>
        <p:grpSpPr>
          <a:xfrm rot="0">
            <a:off x="12351876" y="3652082"/>
            <a:ext cx="2277583" cy="227758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22" id="22"/>
          <p:cNvGrpSpPr/>
          <p:nvPr/>
        </p:nvGrpSpPr>
        <p:grpSpPr>
          <a:xfrm rot="0">
            <a:off x="13239037" y="4790873"/>
            <a:ext cx="3473231" cy="4467427"/>
            <a:chOff x="0" y="0"/>
            <a:chExt cx="4630975" cy="5956569"/>
          </a:xfrm>
        </p:grpSpPr>
        <p:sp>
          <p:nvSpPr>
            <p:cNvPr name="TextBox 23" id="23"/>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9"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10"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4" id="24"/>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5" id="25"/>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Vốn chủ sở hữu</a:t>
              </a:r>
            </a:p>
          </p:txBody>
        </p:sp>
        <p:sp>
          <p:nvSpPr>
            <p:cNvPr name="TextBox 26" id="26"/>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1" tooltip="https://docs.google.com/spreadsheets/d/1DUF2isFWsqVSYhbaACYtbgcLi_YjDqpE3GLQIVgkKQg/edit#gid=69851113"/>
                </a:rPr>
                <a:t>(+25% so với kỳ trước)</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pic>
        <p:nvPicPr>
          <p:cNvPr name="Picture 3" id="3"/>
          <p:cNvPicPr>
            <a:picLocks noChangeAspect="true"/>
          </p:cNvPicPr>
          <p:nvPr/>
        </p:nvPicPr>
        <p:blipFill>
          <a:blip r:embed="rId2"/>
          <a:stretch>
            <a:fillRect/>
          </a:stretch>
        </p:blipFill>
        <p:spPr>
          <a:xfrm rot="0">
            <a:off x="-594360" y="3520440"/>
            <a:ext cx="19476720" cy="6575440"/>
          </a:xfrm>
          <a:prstGeom prst="rect">
            <a:avLst/>
          </a:prstGeom>
        </p:spPr>
      </p:pic>
      <p:grpSp>
        <p:nvGrpSpPr>
          <p:cNvPr name="Group 4" id="4"/>
          <p:cNvGrpSpPr/>
          <p:nvPr/>
        </p:nvGrpSpPr>
        <p:grpSpPr>
          <a:xfrm rot="0">
            <a:off x="8964513" y="1862143"/>
            <a:ext cx="8294787" cy="2262481"/>
            <a:chOff x="0" y="0"/>
            <a:chExt cx="11059716" cy="3016641"/>
          </a:xfrm>
        </p:grpSpPr>
        <p:sp>
          <p:nvSpPr>
            <p:cNvPr name="TextBox 5" id="5"/>
            <p:cNvSpPr txBox="true"/>
            <p:nvPr/>
          </p:nvSpPr>
          <p:spPr>
            <a:xfrm rot="0">
              <a:off x="0" y="-19050"/>
              <a:ext cx="11059716"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dư trong tháng 3 giảm 20%, nhưng đã phục hồi vào tháng 10.</a:t>
              </a:r>
            </a:p>
          </p:txBody>
        </p:sp>
        <p:sp>
          <p:nvSpPr>
            <p:cNvPr name="TextBox 6" id="6"/>
            <p:cNvSpPr txBox="true"/>
            <p:nvPr/>
          </p:nvSpPr>
          <p:spPr>
            <a:xfrm rot="0">
              <a:off x="0" y="1652026"/>
              <a:ext cx="10655423"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Hình dung thông tin phức tạp và dày đặc bằng đồ thị và biểu đồ. Đây là những công cụ hỗ trợ trực quan cung cấp thêm ngữ cảnh cho chủ đề bạn đang thảo luận.</a:t>
              </a:r>
            </a:p>
          </p:txBody>
        </p:sp>
      </p:grpSp>
      <p:grpSp>
        <p:nvGrpSpPr>
          <p:cNvPr name="Group 7" id="7"/>
          <p:cNvGrpSpPr/>
          <p:nvPr/>
        </p:nvGrpSpPr>
        <p:grpSpPr>
          <a:xfrm rot="0">
            <a:off x="1028700" y="1862143"/>
            <a:ext cx="6307236" cy="2085560"/>
            <a:chOff x="0" y="0"/>
            <a:chExt cx="8409648" cy="2780746"/>
          </a:xfrm>
        </p:grpSpPr>
        <p:sp>
          <p:nvSpPr>
            <p:cNvPr name="TextBox 8" id="8"/>
            <p:cNvSpPr txBox="true"/>
            <p:nvPr/>
          </p:nvSpPr>
          <p:spPr>
            <a:xfrm rot="0">
              <a:off x="0" y="-9525"/>
              <a:ext cx="840964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Số dư</a:t>
              </a:r>
            </a:p>
          </p:txBody>
        </p:sp>
        <p:sp>
          <p:nvSpPr>
            <p:cNvPr name="TextBox 9" id="9"/>
            <p:cNvSpPr txBox="true"/>
            <p:nvPr/>
          </p:nvSpPr>
          <p:spPr>
            <a:xfrm rot="0">
              <a:off x="0" y="2234223"/>
              <a:ext cx="6551493"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pic>
        <p:nvPicPr>
          <p:cNvPr name="Picture 3" id="3"/>
          <p:cNvPicPr>
            <a:picLocks noChangeAspect="true"/>
          </p:cNvPicPr>
          <p:nvPr/>
        </p:nvPicPr>
        <p:blipFill>
          <a:blip r:embed="rId3"/>
          <a:stretch>
            <a:fillRect/>
          </a:stretch>
        </p:blipFill>
        <p:spPr>
          <a:xfrm rot="0">
            <a:off x="8818576" y="384064"/>
            <a:ext cx="6748758" cy="6522840"/>
          </a:xfrm>
          <a:prstGeom prst="rect">
            <a:avLst/>
          </a:prstGeom>
        </p:spPr>
      </p:pic>
      <p:grpSp>
        <p:nvGrpSpPr>
          <p:cNvPr name="Group 4" id="4"/>
          <p:cNvGrpSpPr/>
          <p:nvPr/>
        </p:nvGrpSpPr>
        <p:grpSpPr>
          <a:xfrm rot="0">
            <a:off x="3421755" y="6765926"/>
            <a:ext cx="5061176" cy="1949050"/>
            <a:chOff x="0" y="0"/>
            <a:chExt cx="6748235" cy="2598734"/>
          </a:xfrm>
        </p:grpSpPr>
        <p:sp>
          <p:nvSpPr>
            <p:cNvPr name="TextBox 5" id="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1,000,000 VND</a:t>
              </a:r>
            </a:p>
          </p:txBody>
        </p:sp>
        <p:sp>
          <p:nvSpPr>
            <p:cNvPr name="TextBox 6" id="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Doanh số nhận được</a:t>
              </a:r>
            </a:p>
          </p:txBody>
        </p:sp>
        <p:sp>
          <p:nvSpPr>
            <p:cNvPr name="TextBox 7" id="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8" id="8"/>
          <p:cNvGrpSpPr/>
          <p:nvPr/>
        </p:nvGrpSpPr>
        <p:grpSpPr>
          <a:xfrm rot="0">
            <a:off x="9805069" y="6765926"/>
            <a:ext cx="5061176" cy="1949050"/>
            <a:chOff x="0" y="0"/>
            <a:chExt cx="6748235" cy="2598734"/>
          </a:xfrm>
        </p:grpSpPr>
        <p:sp>
          <p:nvSpPr>
            <p:cNvPr name="TextBox 9" id="9"/>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500,000 VND</a:t>
              </a:r>
            </a:p>
          </p:txBody>
        </p:sp>
        <p:sp>
          <p:nvSpPr>
            <p:cNvPr name="TextBox 10" id="10"/>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Giá trị trao đi</a:t>
              </a:r>
            </a:p>
          </p:txBody>
        </p:sp>
        <p:sp>
          <p:nvSpPr>
            <p:cNvPr name="TextBox 11" id="11"/>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pic>
        <p:nvPicPr>
          <p:cNvPr name="Picture 12" id="12"/>
          <p:cNvPicPr>
            <a:picLocks noChangeAspect="true"/>
          </p:cNvPicPr>
          <p:nvPr/>
        </p:nvPicPr>
        <p:blipFill>
          <a:blip r:embed="rId6"/>
          <a:stretch>
            <a:fillRect/>
          </a:stretch>
        </p:blipFill>
        <p:spPr>
          <a:xfrm rot="0">
            <a:off x="2504668" y="398805"/>
            <a:ext cx="6715650" cy="649335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424444"/>
            <a:ext cx="6508939" cy="1833856"/>
            <a:chOff x="0" y="0"/>
            <a:chExt cx="8678585" cy="2445141"/>
          </a:xfrm>
        </p:grpSpPr>
        <p:sp>
          <p:nvSpPr>
            <p:cNvPr name="TextBox 3" id="3"/>
            <p:cNvSpPr txBox="true"/>
            <p:nvPr/>
          </p:nvSpPr>
          <p:spPr>
            <a:xfrm rot="0">
              <a:off x="0" y="-590550"/>
              <a:ext cx="8678585"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 nhập ròng tăng đều trong Quý 3 và Quý 4.</a:t>
              </a:r>
            </a:p>
          </p:txBody>
        </p:sp>
        <p:sp>
          <p:nvSpPr>
            <p:cNvPr name="TextBox 4" id="4"/>
            <p:cNvSpPr txBox="true"/>
            <p:nvPr/>
          </p:nvSpPr>
          <p:spPr>
            <a:xfrm rot="0">
              <a:off x="0" y="623326"/>
              <a:ext cx="8361336"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Trực quan hóa thông tin phức tạp và dày đặc bằng đồ thị và biểu đồ. Đây là những công cụ hỗ trợ</a:t>
              </a:r>
            </a:p>
            <a:p>
              <a:pPr algn="l">
                <a:lnSpc>
                  <a:spcPts val="2730"/>
                </a:lnSpc>
              </a:pPr>
              <a:r>
                <a:rPr lang="en-US" sz="2100">
                  <a:solidFill>
                    <a:srgbClr val="1B1B1B"/>
                  </a:solidFill>
                  <a:latin typeface="IBM Plex Sans"/>
                  <a:hlinkClick r:id="rId3" tooltip="https://docs.google.com/spreadsheets/d/1DUF2isFWsqVSYhbaACYtbgcLi_YjDqpE3GLQIVgkKQg/edit#gid=69851113"/>
                </a:rPr>
                <a:t>trực quan cung cấp thêm ngữ cảnh cho chủ đề</a:t>
              </a:r>
            </a:p>
            <a:p>
              <a:pPr algn="l">
                <a:lnSpc>
                  <a:spcPts val="2730"/>
                </a:lnSpc>
              </a:pPr>
              <a:r>
                <a:rPr lang="en-US" sz="2100">
                  <a:solidFill>
                    <a:srgbClr val="1B1B1B"/>
                  </a:solidFill>
                  <a:latin typeface="IBM Plex Sans"/>
                  <a:hlinkClick r:id="rId4" tooltip="https://docs.google.com/spreadsheets/d/1DUF2isFWsqVSYhbaACYtbgcLi_YjDqpE3GLQIVgkKQg/edit#gid=69851113"/>
                </a:rPr>
                <a:t>bạn đang thảo luận.</a:t>
              </a:r>
            </a:p>
          </p:txBody>
        </p:sp>
      </p:grpSp>
      <p:pic>
        <p:nvPicPr>
          <p:cNvPr name="Picture 5" id="5"/>
          <p:cNvPicPr>
            <a:picLocks noChangeAspect="true"/>
          </p:cNvPicPr>
          <p:nvPr/>
        </p:nvPicPr>
        <p:blipFill>
          <a:blip r:embed="rId5"/>
          <a:stretch>
            <a:fillRect/>
          </a:stretch>
        </p:blipFill>
        <p:spPr>
          <a:xfrm rot="0">
            <a:off x="8113312" y="100584"/>
            <a:ext cx="9986474" cy="10085832"/>
          </a:xfrm>
          <a:prstGeom prst="rect">
            <a:avLst/>
          </a:prstGeom>
        </p:spPr>
      </p:pic>
      <p:grpSp>
        <p:nvGrpSpPr>
          <p:cNvPr name="Group 6" id="6"/>
          <p:cNvGrpSpPr/>
          <p:nvPr/>
        </p:nvGrpSpPr>
        <p:grpSpPr>
          <a:xfrm rot="0">
            <a:off x="1028700" y="1028700"/>
            <a:ext cx="6998952" cy="1805013"/>
            <a:chOff x="0" y="0"/>
            <a:chExt cx="9331936" cy="2406685"/>
          </a:xfrm>
        </p:grpSpPr>
        <p:sp>
          <p:nvSpPr>
            <p:cNvPr name="TextBox 7" id="7"/>
            <p:cNvSpPr txBox="true"/>
            <p:nvPr/>
          </p:nvSpPr>
          <p:spPr>
            <a:xfrm rot="0">
              <a:off x="0" y="66675"/>
              <a:ext cx="9331936" cy="3040592"/>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1B1B1B"/>
                  </a:solidFill>
                  <a:latin typeface="Clear Sans Bold"/>
                </a:rPr>
                <a:t>Lợi nhuận ròng</a:t>
              </a:r>
            </a:p>
          </p:txBody>
        </p:sp>
        <p:sp>
          <p:nvSpPr>
            <p:cNvPr name="TextBox 8" id="8"/>
            <p:cNvSpPr txBox="true"/>
            <p:nvPr/>
          </p:nvSpPr>
          <p:spPr>
            <a:xfrm rot="0">
              <a:off x="0" y="1860161"/>
              <a:ext cx="6551493" cy="2261023"/>
            </a:xfrm>
            <a:prstGeom prst="rect">
              <a:avLst/>
            </a:prstGeom>
          </p:spPr>
          <p:txBody>
            <a:bodyPr anchor="t" rtlCol="false" tIns="0" lIns="0" bIns="0" rIns="0">
              <a:spAutoFit/>
            </a:bodyPr>
            <a:lstStyle/>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DAGHb8nI-x4</dc:identifier>
  <dcterms:modified xsi:type="dcterms:W3CDTF">2011-08-01T06:04:30Z</dcterms:modified>
  <cp:revision>1</cp:revision>
  <dc:title>Doanh thu</dc:title>
</cp:coreProperties>
</file>